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9"/>
  </p:notesMasterIdLst>
  <p:handoutMasterIdLst>
    <p:handoutMasterId r:id="rId90"/>
  </p:handoutMasterIdLst>
  <p:sldIdLst>
    <p:sldId id="294" r:id="rId2"/>
    <p:sldId id="295" r:id="rId3"/>
    <p:sldId id="296" r:id="rId4"/>
    <p:sldId id="380" r:id="rId5"/>
    <p:sldId id="379" r:id="rId6"/>
    <p:sldId id="390" r:id="rId7"/>
    <p:sldId id="384" r:id="rId8"/>
    <p:sldId id="385" r:id="rId9"/>
    <p:sldId id="386" r:id="rId10"/>
    <p:sldId id="387" r:id="rId11"/>
    <p:sldId id="266" r:id="rId12"/>
    <p:sldId id="267" r:id="rId13"/>
    <p:sldId id="391" r:id="rId14"/>
    <p:sldId id="269" r:id="rId15"/>
    <p:sldId id="270" r:id="rId16"/>
    <p:sldId id="392" r:id="rId17"/>
    <p:sldId id="272" r:id="rId18"/>
    <p:sldId id="276" r:id="rId19"/>
    <p:sldId id="277" r:id="rId20"/>
    <p:sldId id="273" r:id="rId21"/>
    <p:sldId id="393" r:id="rId22"/>
    <p:sldId id="275" r:id="rId23"/>
    <p:sldId id="394" r:id="rId24"/>
    <p:sldId id="340" r:id="rId25"/>
    <p:sldId id="400" r:id="rId26"/>
    <p:sldId id="399" r:id="rId27"/>
    <p:sldId id="403" r:id="rId28"/>
    <p:sldId id="280" r:id="rId29"/>
    <p:sldId id="347" r:id="rId30"/>
    <p:sldId id="348" r:id="rId31"/>
    <p:sldId id="349" r:id="rId32"/>
    <p:sldId id="350" r:id="rId33"/>
    <p:sldId id="351" r:id="rId34"/>
    <p:sldId id="352" r:id="rId35"/>
    <p:sldId id="404" r:id="rId36"/>
    <p:sldId id="354" r:id="rId37"/>
    <p:sldId id="355" r:id="rId38"/>
    <p:sldId id="356" r:id="rId39"/>
    <p:sldId id="357" r:id="rId40"/>
    <p:sldId id="358" r:id="rId41"/>
    <p:sldId id="359" r:id="rId42"/>
    <p:sldId id="360" r:id="rId43"/>
    <p:sldId id="361" r:id="rId44"/>
    <p:sldId id="402" r:id="rId45"/>
    <p:sldId id="405" r:id="rId46"/>
    <p:sldId id="406" r:id="rId47"/>
    <p:sldId id="365" r:id="rId48"/>
    <p:sldId id="366" r:id="rId49"/>
    <p:sldId id="407" r:id="rId50"/>
    <p:sldId id="368" r:id="rId51"/>
    <p:sldId id="369" r:id="rId52"/>
    <p:sldId id="370" r:id="rId53"/>
    <p:sldId id="371" r:id="rId54"/>
    <p:sldId id="372" r:id="rId55"/>
    <p:sldId id="373" r:id="rId56"/>
    <p:sldId id="374" r:id="rId57"/>
    <p:sldId id="375" r:id="rId58"/>
    <p:sldId id="307" r:id="rId59"/>
    <p:sldId id="308" r:id="rId60"/>
    <p:sldId id="309" r:id="rId61"/>
    <p:sldId id="310" r:id="rId62"/>
    <p:sldId id="311" r:id="rId63"/>
    <p:sldId id="312" r:id="rId64"/>
    <p:sldId id="313" r:id="rId65"/>
    <p:sldId id="314" r:id="rId66"/>
    <p:sldId id="315" r:id="rId67"/>
    <p:sldId id="316"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409" r:id="rId81"/>
    <p:sldId id="332" r:id="rId82"/>
    <p:sldId id="333" r:id="rId83"/>
    <p:sldId id="334" r:id="rId84"/>
    <p:sldId id="335" r:id="rId85"/>
    <p:sldId id="336" r:id="rId86"/>
    <p:sldId id="337" r:id="rId87"/>
    <p:sldId id="338" r:id="rId88"/>
  </p:sldIdLst>
  <p:sldSz cx="12192000" cy="6858000"/>
  <p:notesSz cx="6858000" cy="9144000"/>
  <p:embeddedFontLst>
    <p:embeddedFont>
      <p:font typeface="BIZ UDPゴシック" panose="020B0400000000000000" pitchFamily="50" charset="-128"/>
      <p:regular r:id="rId91"/>
      <p:bold r:id="rId92"/>
    </p:embeddedFont>
    <p:embeddedFont>
      <p:font typeface="BIZ UDPゴシック" panose="020B0400000000000000" pitchFamily="50" charset="-128"/>
      <p:regular r:id="rId91"/>
      <p:bold r:id="rId92"/>
    </p:embeddedFont>
    <p:embeddedFont>
      <p:font typeface="游ゴシック" panose="020B0400000000000000" pitchFamily="50" charset="-128"/>
      <p:regular r:id="rId93"/>
      <p:bold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9F1"/>
    <a:srgbClr val="D2D2D2"/>
    <a:srgbClr val="464646"/>
    <a:srgbClr val="267D00"/>
    <a:srgbClr val="F7D65B"/>
    <a:srgbClr val="F6F6F6"/>
    <a:srgbClr val="E6E6E6"/>
    <a:srgbClr val="B4D699"/>
    <a:srgbClr val="8EC266"/>
    <a:srgbClr val="46A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80242" autoAdjust="0"/>
  </p:normalViewPr>
  <p:slideViewPr>
    <p:cSldViewPr snapToGrid="0" showGuides="1">
      <p:cViewPr varScale="1">
        <p:scale>
          <a:sx n="88" d="100"/>
          <a:sy n="88" d="100"/>
        </p:scale>
        <p:origin x="1686" y="96"/>
      </p:cViewPr>
      <p:guideLst/>
    </p:cSldViewPr>
  </p:slideViewPr>
  <p:outlineViewPr>
    <p:cViewPr>
      <p:scale>
        <a:sx n="33" d="100"/>
        <a:sy n="33" d="100"/>
      </p:scale>
      <p:origin x="0" y="-21012"/>
    </p:cViewPr>
  </p:outlin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B0ECD86-F08D-18EC-C443-FAB8D10D0A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CF22177-0E7A-4AFE-E0FB-218B074BA7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ACC78D-A511-4F94-886B-9864DB2AA8AB}" type="datetimeFigureOut">
              <a:rPr kumimoji="1" lang="ja-JP" altLang="en-US" smtClean="0"/>
              <a:t>2025/6/11</a:t>
            </a:fld>
            <a:endParaRPr kumimoji="1" lang="ja-JP" altLang="en-US"/>
          </a:p>
        </p:txBody>
      </p:sp>
      <p:sp>
        <p:nvSpPr>
          <p:cNvPr id="4" name="フッター プレースホルダー 3">
            <a:extLst>
              <a:ext uri="{FF2B5EF4-FFF2-40B4-BE49-F238E27FC236}">
                <a16:creationId xmlns:a16="http://schemas.microsoft.com/office/drawing/2014/main" id="{7388C746-CB80-30DE-E2BA-FF0D9B16F6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95384B6-ECFF-59E1-A3AD-F74B91D70A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1C2549-E01D-4B2D-9D8E-DE3CD24A0217}" type="slidenum">
              <a:rPr kumimoji="1" lang="ja-JP" altLang="en-US" smtClean="0"/>
              <a:t>‹#›</a:t>
            </a:fld>
            <a:endParaRPr kumimoji="1" lang="ja-JP" altLang="en-US"/>
          </a:p>
        </p:txBody>
      </p:sp>
    </p:spTree>
    <p:extLst>
      <p:ext uri="{BB962C8B-B14F-4D97-AF65-F5344CB8AC3E}">
        <p14:creationId xmlns:p14="http://schemas.microsoft.com/office/powerpoint/2010/main" val="2753902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DE69C-71B2-45EE-B47D-B3747E003031}" type="datetimeFigureOut">
              <a:rPr lang="en-GB" smtClean="0"/>
              <a:t>11/06/2025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84B36-F4F9-41E5-9CFE-479B479AE55F}" type="slidenum">
              <a:rPr lang="en-GB" smtClean="0"/>
              <a:t>‹#›</a:t>
            </a:fld>
            <a:endParaRPr lang="en-GB"/>
          </a:p>
        </p:txBody>
      </p:sp>
    </p:spTree>
    <p:extLst>
      <p:ext uri="{BB962C8B-B14F-4D97-AF65-F5344CB8AC3E}">
        <p14:creationId xmlns:p14="http://schemas.microsoft.com/office/powerpoint/2010/main" val="3459447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tLang="ja-JP" dirty="0"/>
              <a:t>WEB</a:t>
            </a:r>
            <a:r>
              <a:rPr lang="ja-JP" altLang="en-US" dirty="0"/>
              <a:t>化のご案内開始日、運用開始日を記載してご利用ください。</a:t>
            </a:r>
            <a:endParaRPr dirty="0"/>
          </a:p>
        </p:txBody>
      </p:sp>
      <p:sp>
        <p:nvSpPr>
          <p:cNvPr id="211" name="Google Shape;2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ja-JP" altLang="en-US" dirty="0"/>
              <a:t>現在ご利用中の帳票レイアウトの画像を貼り付けてご利用ください。</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ja-JP" altLang="en-US" dirty="0"/>
          </a:p>
        </p:txBody>
      </p:sp>
      <p:sp>
        <p:nvSpPr>
          <p:cNvPr id="239" name="Google Shape;23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ltLang="en-US" dirty="0"/>
              <a:t>ご利用想定の送付方法に黄色枠を設定してください。</a:t>
            </a:r>
            <a:endParaRPr dirty="0"/>
          </a:p>
        </p:txBody>
      </p:sp>
      <p:sp>
        <p:nvSpPr>
          <p:cNvPr id="251" name="Google Shape;2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096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2" name="Google Shape;282;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7" name="Google Shape;32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090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dirty="0"/>
              <a:t>1.2は自社で想定されている送付方法、メールアドレス回収方法を選択し必要なもののみを残してください。</a:t>
            </a:r>
            <a:endParaRPr dirty="0"/>
          </a:p>
        </p:txBody>
      </p:sp>
      <p:sp>
        <p:nvSpPr>
          <p:cNvPr id="350" name="Google Shape;3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6" name="Google Shape;4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ltLang="en-US" dirty="0"/>
              <a:t>ご用意しているご案内文書の画像を貼り付けてご利用ください。</a:t>
            </a:r>
            <a:endParaRPr dirty="0"/>
          </a:p>
        </p:txBody>
      </p:sp>
      <p:sp>
        <p:nvSpPr>
          <p:cNvPr id="392" name="Google Shape;3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1342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ja-JP" altLang="en-US" dirty="0"/>
              <a:t>発行の流れ部分のご担当者属性は貴社ご運用に合わせてご変更ください。</a:t>
            </a:r>
            <a:endParaRPr dirty="0"/>
          </a:p>
        </p:txBody>
      </p:sp>
      <p:sp>
        <p:nvSpPr>
          <p:cNvPr id="409" name="Google Shape;40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128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ja-JP" altLang="en-US" dirty="0"/>
              <a:t>最終発行日、運用開始日や貴社社内おい合わせ窓口情報を修正の上ご利用ください。</a:t>
            </a:r>
          </a:p>
        </p:txBody>
      </p:sp>
      <p:sp>
        <p:nvSpPr>
          <p:cNvPr id="409" name="Google Shape;40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2003404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8292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710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1041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25" name="Google Shape;5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4" name="Google Shape;6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4362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617" name="Google Shape;61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638" name="Google Shape;63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dirty="0"/>
          </a:p>
        </p:txBody>
      </p:sp>
      <p:sp>
        <p:nvSpPr>
          <p:cNvPr id="667" name="Google Shape;66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p:txBody>
      </p:sp>
      <p:sp>
        <p:nvSpPr>
          <p:cNvPr id="682" name="Google Shape;68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8292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dirty="0"/>
          </a:p>
        </p:txBody>
      </p:sp>
      <p:sp>
        <p:nvSpPr>
          <p:cNvPr id="697" name="Google Shape;69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dirty="0"/>
          </a:p>
        </p:txBody>
      </p:sp>
      <p:sp>
        <p:nvSpPr>
          <p:cNvPr id="713" name="Google Shape;71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dirty="0"/>
          </a:p>
        </p:txBody>
      </p:sp>
      <p:sp>
        <p:nvSpPr>
          <p:cNvPr id="724" name="Google Shape;72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ご運用に合わせて帳票の受取イメージページを選択してご利用ください。</a:t>
            </a:r>
            <a:endParaRPr lang="en-US" altLang="ja-JP" dirty="0"/>
          </a:p>
          <a:p>
            <a:pPr marL="0" lvl="0" indent="0" algn="l" rtl="0">
              <a:spcBef>
                <a:spcPts val="0"/>
              </a:spcBef>
              <a:spcAft>
                <a:spcPts val="0"/>
              </a:spcAft>
              <a:buNone/>
            </a:pPr>
            <a:r>
              <a:rPr lang="ja-JP" altLang="en-US" dirty="0"/>
              <a:t>・マイページのパターン</a:t>
            </a:r>
            <a:endParaRPr lang="en-US" altLang="ja-JP" dirty="0"/>
          </a:p>
          <a:p>
            <a:pPr marL="0" lvl="0" indent="0" algn="l" rtl="0">
              <a:spcBef>
                <a:spcPts val="0"/>
              </a:spcBef>
              <a:spcAft>
                <a:spcPts val="0"/>
              </a:spcAft>
              <a:buNone/>
            </a:pPr>
            <a:r>
              <a:rPr lang="ja-JP" altLang="en-US" dirty="0"/>
              <a:t>・パスワード付ダウンロード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・パスワード無ダウンロード</a:t>
            </a:r>
            <a:r>
              <a:rPr lang="en-US" altLang="ja-JP" dirty="0"/>
              <a:t>URL</a:t>
            </a:r>
            <a:r>
              <a:rPr lang="ja-JP" altLang="en-US" dirty="0"/>
              <a:t>のパターン</a:t>
            </a:r>
            <a:endParaRPr lang="en-US" altLang="ja-JP" dirty="0"/>
          </a:p>
          <a:p>
            <a:pPr marL="0" lvl="0" indent="0" algn="l" rtl="0">
              <a:spcBef>
                <a:spcPts val="0"/>
              </a:spcBef>
              <a:spcAft>
                <a:spcPts val="0"/>
              </a:spcAft>
              <a:buNone/>
            </a:pPr>
            <a:r>
              <a:rPr lang="ja-JP" altLang="en-US" dirty="0"/>
              <a:t>・メール添付のパターン</a:t>
            </a:r>
            <a:endParaRPr lang="en-US" altLang="ja-JP" dirty="0"/>
          </a:p>
          <a:p>
            <a:pPr marL="0" lvl="0" indent="0" algn="l" rtl="0">
              <a:spcBef>
                <a:spcPts val="0"/>
              </a:spcBef>
              <a:spcAft>
                <a:spcPts val="0"/>
              </a:spcAft>
              <a:buNone/>
            </a:pPr>
            <a:endParaRPr lang="en-US" altLang="ja-JP" dirty="0"/>
          </a:p>
          <a:p>
            <a:pPr marL="0" lvl="0" indent="0" algn="l" rtl="0">
              <a:spcBef>
                <a:spcPts val="0"/>
              </a:spcBef>
              <a:spcAft>
                <a:spcPts val="0"/>
              </a:spcAft>
              <a:buNone/>
            </a:pPr>
            <a:endParaRPr dirty="0"/>
          </a:p>
        </p:txBody>
      </p:sp>
      <p:sp>
        <p:nvSpPr>
          <p:cNvPr id="739" name="Google Shape;73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9267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4985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3570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9161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6961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ja-JP" altLang="en-US" dirty="0"/>
              <a:t>本目次ページを利用される場合は、対象のページ数を変更してご活用ください。</a:t>
            </a:r>
            <a:endParaRPr dirty="0"/>
          </a:p>
        </p:txBody>
      </p:sp>
      <p:sp>
        <p:nvSpPr>
          <p:cNvPr id="791" name="Google Shape;79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800" name="Google Shape;800;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13" name="Google Shape;81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825" name="Google Shape;825;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38" name="Google Shape;83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51" name="Google Shape;851;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64" name="Google Shape;86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875" name="Google Shape;875;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91" name="Google Shape;89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9961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7" name="Google Shape;9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9" name="Google Shape;92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3" name="Google Shape;94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6" name="Google Shape;95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本目次ページを利用される場合は、対象のページ数を変更してご活用ください。</a:t>
            </a:r>
          </a:p>
          <a:p>
            <a:pPr marL="457200" marR="0" lvl="0" indent="-228600" algn="l" rtl="0">
              <a:lnSpc>
                <a:spcPct val="100000"/>
              </a:lnSpc>
              <a:spcBef>
                <a:spcPts val="0"/>
              </a:spcBef>
              <a:spcAft>
                <a:spcPts val="0"/>
              </a:spcAft>
              <a:buSzPts val="1400"/>
              <a:buNone/>
            </a:pPr>
            <a:endParaRPr dirty="0"/>
          </a:p>
        </p:txBody>
      </p:sp>
      <p:sp>
        <p:nvSpPr>
          <p:cNvPr id="957" name="Google Shape;957;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66" name="Google Shape;966;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978" name="Google Shape;97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91" name="Google Shape;991;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04" name="Google Shape;100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44" name="Google Shape;1044;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ltLang="ja-JP"/>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86147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6" name="Google Shape;1096;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1" name="Google Shape;1181;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97008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7" name="Google Shape;119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1" name="Google Shape;1211;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2" name="Google Shape;122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1" name="Google Shape;1231;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5" name="Google Shape;1245;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3" name="Google Shape;125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7" name="Google Shape;1267;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a:t>87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ltLang="en-US" dirty="0"/>
              <a:t>ご導入目的に合わせて削除・追加してご利用ください。</a:t>
            </a:r>
            <a:endParaRPr dirty="0"/>
          </a:p>
        </p:txBody>
      </p:sp>
      <p:sp>
        <p:nvSpPr>
          <p:cNvPr id="186" name="Google Shape;18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１">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1D1A48F-9B7A-632E-C143-2E31763C2463}"/>
              </a:ext>
            </a:extLst>
          </p:cNvPr>
          <p:cNvSpPr/>
          <p:nvPr userDrawn="1"/>
        </p:nvSpPr>
        <p:spPr>
          <a:xfrm>
            <a:off x="0" y="6138000"/>
            <a:ext cx="12192000" cy="72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endParaRPr lang="en-GB" sz="1300" dirty="0">
              <a:solidFill>
                <a:schemeClr val="bg1"/>
              </a:solidFill>
            </a:endParaRPr>
          </a:p>
        </p:txBody>
      </p:sp>
      <p:pic>
        <p:nvPicPr>
          <p:cNvPr id="15" name="Graphic 14">
            <a:extLst>
              <a:ext uri="{FF2B5EF4-FFF2-40B4-BE49-F238E27FC236}">
                <a16:creationId xmlns:a16="http://schemas.microsoft.com/office/drawing/2014/main" id="{46300F23-E2B7-3D67-6AF5-CA61B7B58E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3237" y="6302379"/>
            <a:ext cx="309321" cy="360000"/>
          </a:xfrm>
          <a:prstGeom prst="rect">
            <a:avLst/>
          </a:prstGeom>
        </p:spPr>
      </p:pic>
      <p:sp>
        <p:nvSpPr>
          <p:cNvPr id="16" name="TextBox 15">
            <a:extLst>
              <a:ext uri="{FF2B5EF4-FFF2-40B4-BE49-F238E27FC236}">
                <a16:creationId xmlns:a16="http://schemas.microsoft.com/office/drawing/2014/main" id="{21F90164-1C35-CAD8-647B-80D2DA53C315}"/>
              </a:ext>
            </a:extLst>
          </p:cNvPr>
          <p:cNvSpPr txBox="1"/>
          <p:nvPr userDrawn="1"/>
        </p:nvSpPr>
        <p:spPr>
          <a:xfrm>
            <a:off x="1078913" y="6279121"/>
            <a:ext cx="3074620"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株式会社ラクス </a:t>
            </a:r>
            <a:r>
              <a:rPr lang="ja-JP" altLang="en-US" sz="800" b="0" i="0" u="none" strike="noStrike" spc="0" baseline="0">
                <a:solidFill>
                  <a:schemeClr val="tx1"/>
                </a:solidFill>
                <a:latin typeface="BIZ UDPGothic" panose="020B0400000000000000" pitchFamily="34" charset="-128"/>
                <a:ea typeface="BIZ UDPGothic" panose="020B0400000000000000" pitchFamily="34" charset="-128"/>
              </a:rPr>
              <a:t>「楽楽明細」</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担当</a:t>
            </a:r>
          </a:p>
        </p:txBody>
      </p:sp>
      <p:sp>
        <p:nvSpPr>
          <p:cNvPr id="17" name="TextBox 16">
            <a:extLst>
              <a:ext uri="{FF2B5EF4-FFF2-40B4-BE49-F238E27FC236}">
                <a16:creationId xmlns:a16="http://schemas.microsoft.com/office/drawing/2014/main" id="{B6C2BEA3-7F88-2EC6-5BEB-C3BD09B62413}"/>
              </a:ext>
            </a:extLst>
          </p:cNvPr>
          <p:cNvSpPr txBox="1"/>
          <p:nvPr userDrawn="1"/>
        </p:nvSpPr>
        <p:spPr>
          <a:xfrm>
            <a:off x="1078912" y="6416046"/>
            <a:ext cx="3331163" cy="13715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151-0051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東京都渋谷区千駄ヶ谷</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5-27-5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リンクスクエア新宿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階</a:t>
            </a:r>
          </a:p>
        </p:txBody>
      </p:sp>
      <p:sp>
        <p:nvSpPr>
          <p:cNvPr id="18" name="TextBox 17">
            <a:extLst>
              <a:ext uri="{FF2B5EF4-FFF2-40B4-BE49-F238E27FC236}">
                <a16:creationId xmlns:a16="http://schemas.microsoft.com/office/drawing/2014/main" id="{EDD33C0A-53B1-1E47-C042-AE545B72FDF7}"/>
              </a:ext>
            </a:extLst>
          </p:cNvPr>
          <p:cNvSpPr txBox="1"/>
          <p:nvPr userDrawn="1"/>
        </p:nvSpPr>
        <p:spPr>
          <a:xfrm>
            <a:off x="1078912" y="6559117"/>
            <a:ext cx="3340687" cy="111470"/>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rakurakumeisai@sales.rakus.co.jp  www.rakurakumeisai.jp</a:t>
            </a:r>
            <a:endParaRPr lang="en-GB" sz="800" spc="0" baseline="0" dirty="0">
              <a:solidFill>
                <a:schemeClr val="tx1"/>
              </a:solidFill>
            </a:endParaRPr>
          </a:p>
        </p:txBody>
      </p:sp>
      <p:sp>
        <p:nvSpPr>
          <p:cNvPr id="19" name="TextBox 18">
            <a:extLst>
              <a:ext uri="{FF2B5EF4-FFF2-40B4-BE49-F238E27FC236}">
                <a16:creationId xmlns:a16="http://schemas.microsoft.com/office/drawing/2014/main" id="{4B952E50-3811-75C5-F913-BDED15FD4367}"/>
              </a:ext>
            </a:extLst>
          </p:cNvPr>
          <p:cNvSpPr txBox="1"/>
          <p:nvPr userDrawn="1"/>
        </p:nvSpPr>
        <p:spPr>
          <a:xfrm>
            <a:off x="4515656" y="6416046"/>
            <a:ext cx="3918732"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０３</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５３０８</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７３２</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1</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zh-TW"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    052-218-6937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zh-TW" altLang="en-US" sz="800" b="0" i="0" u="none" strike="noStrike" spc="0" baseline="0" dirty="0">
                <a:solidFill>
                  <a:schemeClr val="tx1"/>
                </a:solidFill>
                <a:latin typeface="BIZ UDPGothic" panose="020B0400000000000000" pitchFamily="34" charset="-128"/>
                <a:ea typeface="BIZ UDPGothic" panose="020B0400000000000000" pitchFamily="34" charset="-128"/>
              </a:rPr>
              <a:t>名古屋</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p>
        </p:txBody>
      </p:sp>
      <p:sp>
        <p:nvSpPr>
          <p:cNvPr id="20" name="TextBox 19">
            <a:extLst>
              <a:ext uri="{FF2B5EF4-FFF2-40B4-BE49-F238E27FC236}">
                <a16:creationId xmlns:a16="http://schemas.microsoft.com/office/drawing/2014/main" id="{5FEB119B-9DA7-479D-3982-EE4CA138A4CE}"/>
              </a:ext>
            </a:extLst>
          </p:cNvPr>
          <p:cNvSpPr txBox="1"/>
          <p:nvPr userDrawn="1"/>
        </p:nvSpPr>
        <p:spPr>
          <a:xfrm>
            <a:off x="4515658" y="6559117"/>
            <a:ext cx="3358348"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06-76</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５６</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６１０１（大阪）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092-688-0220</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（福岡）</a:t>
            </a:r>
            <a:endParaRPr lang="en-GB" sz="800" spc="0" baseline="0" dirty="0">
              <a:solidFill>
                <a:schemeClr val="tx1"/>
              </a:solidFill>
            </a:endParaRPr>
          </a:p>
        </p:txBody>
      </p:sp>
      <p:sp>
        <p:nvSpPr>
          <p:cNvPr id="10" name="Title 1">
            <a:extLst>
              <a:ext uri="{FF2B5EF4-FFF2-40B4-BE49-F238E27FC236}">
                <a16:creationId xmlns:a16="http://schemas.microsoft.com/office/drawing/2014/main" id="{C30E221F-BF0C-25B6-6310-16EB1A201AE5}"/>
              </a:ext>
            </a:extLst>
          </p:cNvPr>
          <p:cNvSpPr>
            <a:spLocks noGrp="1"/>
          </p:cNvSpPr>
          <p:nvPr userDrawn="1">
            <p:ph type="ctrTitle" hasCustomPrompt="1"/>
          </p:nvPr>
        </p:nvSpPr>
        <p:spPr bwMode="white">
          <a:xfrm>
            <a:off x="479425" y="2812279"/>
            <a:ext cx="5328000" cy="2552935"/>
          </a:xfrm>
        </p:spPr>
        <p:txBody>
          <a:bodyPr anchor="t" anchorCtr="0"/>
          <a:lstStyle>
            <a:lvl1pPr algn="l">
              <a:lnSpc>
                <a:spcPct val="100000"/>
              </a:lnSpc>
              <a:defRPr sz="5300">
                <a:solidFill>
                  <a:schemeClr val="tx1"/>
                </a:solidFill>
              </a:defRPr>
            </a:lvl1pPr>
          </a:lstStyle>
          <a:p>
            <a:r>
              <a:rPr lang="en-GB" dirty="0"/>
              <a:t>Headline</a:t>
            </a:r>
          </a:p>
        </p:txBody>
      </p:sp>
      <p:sp>
        <p:nvSpPr>
          <p:cNvPr id="13" name="Text Placeholder 12">
            <a:extLst>
              <a:ext uri="{FF2B5EF4-FFF2-40B4-BE49-F238E27FC236}">
                <a16:creationId xmlns:a16="http://schemas.microsoft.com/office/drawing/2014/main" id="{F6E681A5-F79E-3633-E12D-B45B2E80EF72}"/>
              </a:ext>
            </a:extLst>
          </p:cNvPr>
          <p:cNvSpPr>
            <a:spLocks noGrp="1"/>
          </p:cNvSpPr>
          <p:nvPr userDrawn="1">
            <p:ph type="body" sz="quarter" idx="18" hasCustomPrompt="1"/>
          </p:nvPr>
        </p:nvSpPr>
        <p:spPr>
          <a:xfrm>
            <a:off x="479424" y="2470570"/>
            <a:ext cx="5328000" cy="294664"/>
          </a:xfrm>
        </p:spPr>
        <p:txBody>
          <a:bodyPr/>
          <a:lstStyle>
            <a:lvl1pPr marL="0" indent="0">
              <a:buFontTx/>
              <a:buNone/>
              <a:defRPr sz="1600">
                <a:solidFill>
                  <a:schemeClr val="tx1"/>
                </a:solidFill>
              </a:defRPr>
            </a:lvl1pPr>
            <a:lvl2pPr marL="360000" indent="0">
              <a:buFontTx/>
              <a:buNone/>
              <a:defRPr/>
            </a:lvl2pPr>
            <a:lvl3pPr marL="720000" indent="0">
              <a:buFontTx/>
              <a:buNone/>
              <a:defRPr/>
            </a:lvl3pPr>
            <a:lvl4pPr>
              <a:buFontTx/>
              <a:buNone/>
              <a:defRPr/>
            </a:lvl4pPr>
            <a:lvl5pPr>
              <a:buFontTx/>
              <a:buNone/>
              <a:defRPr/>
            </a:lvl5pPr>
          </a:lstStyle>
          <a:p>
            <a:pPr lvl="0"/>
            <a:r>
              <a:rPr lang="en-US" dirty="0"/>
              <a:t>Click to edit Title</a:t>
            </a:r>
            <a:endParaRPr lang="en-GB" dirty="0"/>
          </a:p>
        </p:txBody>
      </p:sp>
      <p:pic>
        <p:nvPicPr>
          <p:cNvPr id="3" name="Graphic 2">
            <a:extLst>
              <a:ext uri="{FF2B5EF4-FFF2-40B4-BE49-F238E27FC236}">
                <a16:creationId xmlns:a16="http://schemas.microsoft.com/office/drawing/2014/main" id="{050351EE-B629-26F8-66D9-DF2D2FE9C89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0697" y="-7486"/>
            <a:ext cx="5920828" cy="6136824"/>
          </a:xfrm>
          <a:prstGeom prst="rect">
            <a:avLst/>
          </a:prstGeom>
        </p:spPr>
      </p:pic>
      <p:pic>
        <p:nvPicPr>
          <p:cNvPr id="5" name="Graphic 4">
            <a:extLst>
              <a:ext uri="{FF2B5EF4-FFF2-40B4-BE49-F238E27FC236}">
                <a16:creationId xmlns:a16="http://schemas.microsoft.com/office/drawing/2014/main" id="{5F40EC7D-4D1A-9C1F-21FF-8826497D1CC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1650" y="357864"/>
            <a:ext cx="3780000" cy="494698"/>
          </a:xfrm>
          <a:prstGeom prst="rect">
            <a:avLst/>
          </a:prstGeom>
        </p:spPr>
      </p:pic>
      <p:sp>
        <p:nvSpPr>
          <p:cNvPr id="4" name="Text Placeholder 21">
            <a:extLst>
              <a:ext uri="{FF2B5EF4-FFF2-40B4-BE49-F238E27FC236}">
                <a16:creationId xmlns:a16="http://schemas.microsoft.com/office/drawing/2014/main" id="{9FA8FFEA-6CAD-A650-0EB0-BB5AB26D4031}"/>
              </a:ext>
            </a:extLst>
          </p:cNvPr>
          <p:cNvSpPr>
            <a:spLocks noGrp="1"/>
          </p:cNvSpPr>
          <p:nvPr userDrawn="1">
            <p:ph type="body" sz="quarter" idx="23" hasCustomPrompt="1"/>
          </p:nvPr>
        </p:nvSpPr>
        <p:spPr>
          <a:xfrm>
            <a:off x="10272575" y="6538912"/>
            <a:ext cx="1440000" cy="180000"/>
          </a:xfrm>
        </p:spPr>
        <p:txBody>
          <a:bodyPr/>
          <a:lstStyle>
            <a:lvl1pPr marL="0" indent="0" algn="r">
              <a:buFontTx/>
              <a:buNone/>
              <a:defRPr sz="800" b="0"/>
            </a:lvl1pPr>
            <a:lvl5pPr>
              <a:buFontTx/>
              <a:buNone/>
              <a:defRPr/>
            </a:lvl5pPr>
          </a:lstStyle>
          <a:p>
            <a:pPr lvl="0"/>
            <a:r>
              <a:rPr lang="en-US" dirty="0"/>
              <a:t>Edit </a:t>
            </a:r>
            <a:r>
              <a:rPr lang="en-US" dirty="0" err="1"/>
              <a:t>Ver.No</a:t>
            </a:r>
            <a:endParaRPr lang="en-US" dirty="0"/>
          </a:p>
        </p:txBody>
      </p:sp>
      <p:sp>
        <p:nvSpPr>
          <p:cNvPr id="6" name="TextBox 19">
            <a:extLst>
              <a:ext uri="{FF2B5EF4-FFF2-40B4-BE49-F238E27FC236}">
                <a16:creationId xmlns:a16="http://schemas.microsoft.com/office/drawing/2014/main" id="{1316341E-2DB9-0BBF-C4D6-B451E4162266}"/>
              </a:ext>
            </a:extLst>
          </p:cNvPr>
          <p:cNvSpPr txBox="1"/>
          <p:nvPr userDrawn="1"/>
        </p:nvSpPr>
        <p:spPr>
          <a:xfrm>
            <a:off x="7202508" y="6559117"/>
            <a:ext cx="3358348"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受付時間 平日</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9:30〜18:00</a:t>
            </a:r>
            <a:endParaRPr lang="en-GB" sz="800" spc="0" baseline="0" dirty="0">
              <a:solidFill>
                <a:schemeClr val="tx1"/>
              </a:solidFill>
            </a:endParaRPr>
          </a:p>
        </p:txBody>
      </p:sp>
      <p:sp>
        <p:nvSpPr>
          <p:cNvPr id="7" name="TextBox 19">
            <a:extLst>
              <a:ext uri="{FF2B5EF4-FFF2-40B4-BE49-F238E27FC236}">
                <a16:creationId xmlns:a16="http://schemas.microsoft.com/office/drawing/2014/main" id="{320871E7-742A-2379-D765-D350A79ED56E}"/>
              </a:ext>
            </a:extLst>
          </p:cNvPr>
          <p:cNvSpPr txBox="1"/>
          <p:nvPr userDrawn="1"/>
        </p:nvSpPr>
        <p:spPr>
          <a:xfrm>
            <a:off x="10272575" y="6303741"/>
            <a:ext cx="1440000" cy="179999"/>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i="0" u="none" strike="noStrike" spc="0" baseline="0" dirty="0">
                <a:solidFill>
                  <a:schemeClr val="tx1"/>
                </a:solidFill>
                <a:latin typeface="BIZ UDPGothic" panose="020B0400000000000000" pitchFamily="34" charset="-128"/>
                <a:ea typeface="BIZ UDPGothic" panose="020B0400000000000000" pitchFamily="34" charset="-128"/>
              </a:rPr>
              <a:t>Confidential</a:t>
            </a:r>
            <a:endParaRPr lang="en-GB" sz="800" b="1" spc="0" baseline="0" dirty="0">
              <a:solidFill>
                <a:schemeClr val="tx1"/>
              </a:solidFill>
            </a:endParaRPr>
          </a:p>
        </p:txBody>
      </p:sp>
    </p:spTree>
    <p:extLst>
      <p:ext uri="{BB962C8B-B14F-4D97-AF65-F5344CB8AC3E}">
        <p14:creationId xmlns:p14="http://schemas.microsoft.com/office/powerpoint/2010/main" val="2318762655"/>
      </p:ext>
    </p:extLst>
  </p:cSld>
  <p:clrMapOvr>
    <a:masterClrMapping/>
  </p:clrMapOvr>
  <p:extLst>
    <p:ext uri="{DCECCB84-F9BA-43D5-87BE-67443E8EF086}">
      <p15:sldGuideLst xmlns:p15="http://schemas.microsoft.com/office/powerpoint/2012/main">
        <p15:guide id="1" orient="horz" pos="3861"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２コラムc">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D077537-B829-934C-381A-47BBEC37CC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5375" y="1278000"/>
            <a:ext cx="5046150" cy="5580000"/>
          </a:xfrm>
          <a:prstGeom prst="rect">
            <a:avLst/>
          </a:prstGeom>
        </p:spPr>
      </p:pic>
      <p:sp>
        <p:nvSpPr>
          <p:cNvPr id="2" name="Title 1">
            <a:extLst>
              <a:ext uri="{FF2B5EF4-FFF2-40B4-BE49-F238E27FC236}">
                <a16:creationId xmlns:a16="http://schemas.microsoft.com/office/drawing/2014/main" id="{A143B531-D261-13B3-E426-04329113AE08}"/>
              </a:ext>
            </a:extLst>
          </p:cNvPr>
          <p:cNvSpPr>
            <a:spLocks noGrp="1"/>
          </p:cNvSpPr>
          <p:nvPr>
            <p:ph type="title" hasCustomPrompt="1"/>
          </p:nvPr>
        </p:nvSpPr>
        <p:spPr>
          <a:xfrm>
            <a:off x="479425" y="392539"/>
            <a:ext cx="9507855" cy="793750"/>
          </a:xfrm>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47592C86-874E-1B04-832F-0B1EBC176EDA}"/>
              </a:ext>
            </a:extLst>
          </p:cNvPr>
          <p:cNvSpPr>
            <a:spLocks noGrp="1"/>
          </p:cNvSpPr>
          <p:nvPr>
            <p:ph sz="half" idx="1" hasCustomPrompt="1"/>
          </p:nvPr>
        </p:nvSpPr>
        <p:spPr>
          <a:xfrm>
            <a:off x="479425" y="1376361"/>
            <a:ext cx="5437188"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F2BA9DF-15B4-8FDA-276E-91F71B71B7D4}"/>
              </a:ext>
            </a:extLst>
          </p:cNvPr>
          <p:cNvSpPr>
            <a:spLocks noGrp="1"/>
          </p:cNvSpPr>
          <p:nvPr>
            <p:ph sz="half" idx="2" hasCustomPrompt="1"/>
          </p:nvPr>
        </p:nvSpPr>
        <p:spPr>
          <a:xfrm>
            <a:off x="6275387" y="1376361"/>
            <a:ext cx="5437187"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E4D0608E-F247-698E-C11E-6F24EFFFD70A}"/>
              </a:ext>
            </a:extLst>
          </p:cNvPr>
          <p:cNvSpPr>
            <a:spLocks noGrp="1"/>
          </p:cNvSpPr>
          <p:nvPr>
            <p:ph type="sldNum" sz="quarter" idx="12"/>
          </p:nvPr>
        </p:nvSpPr>
        <p:spPr/>
        <p:txBody>
          <a:bodyPr/>
          <a:lstStyle/>
          <a:p>
            <a:fld id="{D8A28372-6A5A-4399-8FC5-CCF396CD4981}" type="slidenum">
              <a:rPr lang="en-GB" smtClean="0"/>
              <a:t>‹#›</a:t>
            </a:fld>
            <a:endParaRPr lang="en-GB"/>
          </a:p>
        </p:txBody>
      </p:sp>
    </p:spTree>
    <p:extLst>
      <p:ext uri="{BB962C8B-B14F-4D97-AF65-F5344CB8AC3E}">
        <p14:creationId xmlns:p14="http://schemas.microsoft.com/office/powerpoint/2010/main" val="3492001361"/>
      </p:ext>
    </p:extLst>
  </p:cSld>
  <p:clrMapOvr>
    <a:masterClrMapping/>
  </p:clrMapOvr>
  <p:extLst>
    <p:ext uri="{DCECCB84-F9BA-43D5-87BE-67443E8EF086}">
      <p15:sldGuideLst xmlns:p15="http://schemas.microsoft.com/office/powerpoint/2012/main">
        <p15:guide id="1" pos="3727" userDrawn="1">
          <p15:clr>
            <a:srgbClr val="A4A3A4"/>
          </p15:clr>
        </p15:guide>
        <p15:guide id="2" pos="3953" userDrawn="1">
          <p15:clr>
            <a:srgbClr val="A4A3A4"/>
          </p15:clr>
        </p15:guide>
        <p15:guide id="3" orient="horz" pos="3974" userDrawn="1">
          <p15:clr>
            <a:srgbClr val="A4A3A4"/>
          </p15:clr>
        </p15:guide>
        <p15:guide id="4" orient="horz" pos="867" userDrawn="1">
          <p15:clr>
            <a:srgbClr val="A4A3A4"/>
          </p15:clr>
        </p15:guide>
        <p15:guide id="5" orient="horz" pos="23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タイトル１">
  <p:cSld name="2_タイトル１">
    <p:spTree>
      <p:nvGrpSpPr>
        <p:cNvPr id="1" name="Shape 17"/>
        <p:cNvGrpSpPr/>
        <p:nvPr/>
      </p:nvGrpSpPr>
      <p:grpSpPr>
        <a:xfrm>
          <a:off x="0" y="0"/>
          <a:ext cx="0" cy="0"/>
          <a:chOff x="0" y="0"/>
          <a:chExt cx="0" cy="0"/>
        </a:xfrm>
      </p:grpSpPr>
      <p:sp>
        <p:nvSpPr>
          <p:cNvPr id="18" name="Google Shape;18;p27"/>
          <p:cNvSpPr/>
          <p:nvPr/>
        </p:nvSpPr>
        <p:spPr>
          <a:xfrm>
            <a:off x="0" y="6138000"/>
            <a:ext cx="12192000" cy="720000"/>
          </a:xfrm>
          <a:prstGeom prst="rect">
            <a:avLst/>
          </a:prstGeom>
          <a:solidFill>
            <a:srgbClr val="F6F6F6"/>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Gothic"/>
              <a:ea typeface="BIZ UDPGothic"/>
              <a:cs typeface="BIZ UDPGothic"/>
              <a:sym typeface="BIZ UDPGothic"/>
            </a:endParaRPr>
          </a:p>
        </p:txBody>
      </p:sp>
      <p:pic>
        <p:nvPicPr>
          <p:cNvPr id="19" name="Google Shape;19;p27"/>
          <p:cNvPicPr preferRelativeResize="0"/>
          <p:nvPr/>
        </p:nvPicPr>
        <p:blipFill rotWithShape="1">
          <a:blip r:embed="rId2">
            <a:alphaModFix/>
          </a:blip>
          <a:srcRect/>
          <a:stretch/>
        </p:blipFill>
        <p:spPr>
          <a:xfrm>
            <a:off x="503237" y="6302379"/>
            <a:ext cx="309321" cy="360000"/>
          </a:xfrm>
          <a:prstGeom prst="rect">
            <a:avLst/>
          </a:prstGeom>
          <a:noFill/>
          <a:ln>
            <a:noFill/>
          </a:ln>
        </p:spPr>
      </p:pic>
      <p:sp>
        <p:nvSpPr>
          <p:cNvPr id="20" name="Google Shape;20;p27"/>
          <p:cNvSpPr txBox="1"/>
          <p:nvPr/>
        </p:nvSpPr>
        <p:spPr>
          <a:xfrm>
            <a:off x="1078913" y="6279121"/>
            <a:ext cx="3074620" cy="1025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BIZ UDPGothic"/>
              <a:buNone/>
            </a:pPr>
            <a:r>
              <a:rPr lang="ja-JP" sz="800" b="0" i="0" u="none" strike="noStrike" cap="none">
                <a:solidFill>
                  <a:schemeClr val="dk1"/>
                </a:solidFill>
                <a:latin typeface="BIZ UDPGothic"/>
                <a:ea typeface="BIZ UDPGothic"/>
                <a:cs typeface="BIZ UDPGothic"/>
                <a:sym typeface="BIZ UDPGothic"/>
              </a:rPr>
              <a:t>株式会社ラクス 「楽楽明細」サポート担当</a:t>
            </a:r>
            <a:endParaRPr sz="1400" b="0" i="0" u="none" strike="noStrike" cap="none">
              <a:solidFill>
                <a:srgbClr val="000000"/>
              </a:solidFill>
              <a:latin typeface="Arial"/>
              <a:ea typeface="Arial"/>
              <a:cs typeface="Arial"/>
              <a:sym typeface="Arial"/>
            </a:endParaRPr>
          </a:p>
        </p:txBody>
      </p:sp>
      <p:sp>
        <p:nvSpPr>
          <p:cNvPr id="21" name="Google Shape;21;p27"/>
          <p:cNvSpPr txBox="1"/>
          <p:nvPr/>
        </p:nvSpPr>
        <p:spPr>
          <a:xfrm>
            <a:off x="1078912" y="6416046"/>
            <a:ext cx="3331163" cy="13715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BIZ UDPGothic"/>
              <a:buNone/>
            </a:pPr>
            <a:r>
              <a:rPr lang="ja-JP" sz="800" b="0" i="0" u="none" strike="noStrike" cap="none">
                <a:solidFill>
                  <a:schemeClr val="dk1"/>
                </a:solidFill>
                <a:latin typeface="BIZ UDPGothic"/>
                <a:ea typeface="BIZ UDPGothic"/>
                <a:cs typeface="BIZ UDPGothic"/>
                <a:sym typeface="BIZ UDPGothic"/>
              </a:rPr>
              <a:t>〒151-0051 東京都渋谷区千駄ヶ谷5-27-5 リンクスクエア新宿 7階</a:t>
            </a:r>
            <a:endParaRPr sz="1400" b="0" i="0" u="none" strike="noStrike" cap="none">
              <a:solidFill>
                <a:srgbClr val="000000"/>
              </a:solidFill>
              <a:latin typeface="Arial"/>
              <a:ea typeface="Arial"/>
              <a:cs typeface="Arial"/>
              <a:sym typeface="Arial"/>
            </a:endParaRPr>
          </a:p>
        </p:txBody>
      </p:sp>
      <p:sp>
        <p:nvSpPr>
          <p:cNvPr id="22" name="Google Shape;22;p27"/>
          <p:cNvSpPr txBox="1"/>
          <p:nvPr/>
        </p:nvSpPr>
        <p:spPr>
          <a:xfrm>
            <a:off x="1078912" y="6559117"/>
            <a:ext cx="5017088" cy="13715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BIZ UDPGothic"/>
              <a:buNone/>
            </a:pPr>
            <a:r>
              <a:rPr lang="ja-JP" sz="800" b="0" i="0" u="none" strike="noStrike" cap="none" dirty="0">
                <a:solidFill>
                  <a:schemeClr val="dk1"/>
                </a:solidFill>
                <a:latin typeface="BIZ UDPGothic"/>
                <a:ea typeface="BIZ UDPGothic"/>
                <a:cs typeface="BIZ UDPGothic"/>
                <a:sym typeface="BIZ UDPGothic"/>
              </a:rPr>
              <a:t>rakurakumeisai-support@</a:t>
            </a:r>
            <a:r>
              <a:rPr lang="en-US" altLang="ja-JP" sz="800" b="0" i="0" u="none" strike="noStrike" cap="none" dirty="0">
                <a:solidFill>
                  <a:schemeClr val="dk1"/>
                </a:solidFill>
                <a:latin typeface="BIZ UDPGothic"/>
                <a:ea typeface="BIZ UDPGothic"/>
                <a:cs typeface="BIZ UDPGothic"/>
                <a:sym typeface="BIZ UDPGothic"/>
              </a:rPr>
              <a:t>cs.</a:t>
            </a:r>
            <a:r>
              <a:rPr lang="ja-JP" sz="800" b="0" i="0" u="none" strike="noStrike" cap="none" dirty="0">
                <a:solidFill>
                  <a:schemeClr val="dk1"/>
                </a:solidFill>
                <a:latin typeface="BIZ UDPGothic"/>
                <a:ea typeface="BIZ UDPGothic"/>
                <a:cs typeface="BIZ UDPGothic"/>
                <a:sym typeface="BIZ UDPGothic"/>
              </a:rPr>
              <a:t>rakus.co.jp　www.rakurakumeisai.jp</a:t>
            </a:r>
            <a:endParaRPr sz="800" b="0" i="0" u="none" strike="noStrike" cap="none" dirty="0">
              <a:solidFill>
                <a:schemeClr val="dk1"/>
              </a:solidFill>
              <a:latin typeface="BIZ UDPGothic"/>
              <a:ea typeface="BIZ UDPGothic"/>
              <a:cs typeface="BIZ UDPGothic"/>
              <a:sym typeface="BIZ UDPGothic"/>
            </a:endParaRPr>
          </a:p>
        </p:txBody>
      </p:sp>
      <p:sp>
        <p:nvSpPr>
          <p:cNvPr id="23" name="Google Shape;23;p27"/>
          <p:cNvSpPr txBox="1"/>
          <p:nvPr/>
        </p:nvSpPr>
        <p:spPr>
          <a:xfrm>
            <a:off x="4515656" y="6416046"/>
            <a:ext cx="3918732" cy="1025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800"/>
              <a:buFont typeface="BIZ UDPGothic"/>
              <a:buNone/>
            </a:pPr>
            <a:endParaRPr sz="800" b="0" i="0" u="none" strike="noStrike" cap="none">
              <a:solidFill>
                <a:schemeClr val="dk1"/>
              </a:solidFill>
              <a:latin typeface="BIZ UDPGothic"/>
              <a:ea typeface="BIZ UDPGothic"/>
              <a:cs typeface="BIZ UDPGothic"/>
              <a:sym typeface="BIZ UDPGothic"/>
            </a:endParaRPr>
          </a:p>
        </p:txBody>
      </p:sp>
      <p:sp>
        <p:nvSpPr>
          <p:cNvPr id="24" name="Google Shape;24;p27"/>
          <p:cNvSpPr txBox="1">
            <a:spLocks noGrp="1"/>
          </p:cNvSpPr>
          <p:nvPr>
            <p:ph type="ctrTitle"/>
          </p:nvPr>
        </p:nvSpPr>
        <p:spPr>
          <a:xfrm>
            <a:off x="479425" y="2812279"/>
            <a:ext cx="5328000" cy="255293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300"/>
              <a:buFont typeface="BIZ UDPGothic"/>
              <a:buNone/>
              <a:defRPr sz="53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479424" y="2470570"/>
            <a:ext cx="5328000" cy="294664"/>
          </a:xfrm>
          <a:prstGeom prst="rect">
            <a:avLst/>
          </a:prstGeom>
          <a:noFill/>
          <a:ln>
            <a:noFill/>
          </a:ln>
        </p:spPr>
        <p:txBody>
          <a:bodyPr spcFirstLastPara="1" wrap="square" lIns="0" tIns="0" rIns="0" bIns="0" anchor="t" anchorCtr="0">
            <a:noAutofit/>
          </a:bodyPr>
          <a:lstStyle>
            <a:lvl1pPr marL="457200" lvl="0" indent="-228600" algn="l">
              <a:lnSpc>
                <a:spcPct val="135000"/>
              </a:lnSpc>
              <a:spcBef>
                <a:spcPts val="0"/>
              </a:spcBef>
              <a:spcAft>
                <a:spcPts val="0"/>
              </a:spcAft>
              <a:buClr>
                <a:schemeClr val="dk1"/>
              </a:buClr>
              <a:buSzPts val="1600"/>
              <a:buFont typeface="BIZ UDPGothic"/>
              <a:buNone/>
              <a:defRPr sz="1600">
                <a:solidFill>
                  <a:schemeClr val="dk1"/>
                </a:solidFill>
              </a:defRPr>
            </a:lvl1pPr>
            <a:lvl2pPr marL="914400" lvl="1" indent="-228600" algn="l">
              <a:lnSpc>
                <a:spcPct val="135000"/>
              </a:lnSpc>
              <a:spcBef>
                <a:spcPts val="0"/>
              </a:spcBef>
              <a:spcAft>
                <a:spcPts val="0"/>
              </a:spcAft>
              <a:buClr>
                <a:schemeClr val="dk1"/>
              </a:buClr>
              <a:buSzPts val="1300"/>
              <a:buFont typeface="BIZ UDPGothic"/>
              <a:buNone/>
              <a:defRPr/>
            </a:lvl2pPr>
            <a:lvl3pPr marL="1371600" lvl="2" indent="-228600" algn="l">
              <a:lnSpc>
                <a:spcPct val="135000"/>
              </a:lnSpc>
              <a:spcBef>
                <a:spcPts val="0"/>
              </a:spcBef>
              <a:spcAft>
                <a:spcPts val="0"/>
              </a:spcAft>
              <a:buClr>
                <a:schemeClr val="dk1"/>
              </a:buClr>
              <a:buSzPts val="1300"/>
              <a:buFont typeface="BIZ UDPGothic"/>
              <a:buNone/>
              <a:defRPr/>
            </a:lvl3pPr>
            <a:lvl4pPr marL="1828800" lvl="3" indent="-228600" algn="l">
              <a:lnSpc>
                <a:spcPct val="135000"/>
              </a:lnSpc>
              <a:spcBef>
                <a:spcPts val="0"/>
              </a:spcBef>
              <a:spcAft>
                <a:spcPts val="0"/>
              </a:spcAft>
              <a:buClr>
                <a:schemeClr val="dk2"/>
              </a:buClr>
              <a:buSzPts val="1300"/>
              <a:buFont typeface="BIZ UDPGothic"/>
              <a:buNone/>
              <a:defRPr/>
            </a:lvl4pPr>
            <a:lvl5pPr marL="2286000" lvl="4" indent="-228600" algn="l">
              <a:lnSpc>
                <a:spcPct val="135000"/>
              </a:lnSpc>
              <a:spcBef>
                <a:spcPts val="0"/>
              </a:spcBef>
              <a:spcAft>
                <a:spcPts val="0"/>
              </a:spcAft>
              <a:buClr>
                <a:schemeClr val="dk1"/>
              </a:buClr>
              <a:buSzPts val="1300"/>
              <a:buFont typeface="BIZ UDPGothic"/>
              <a:buNone/>
              <a:defRPr/>
            </a:lvl5pPr>
            <a:lvl6pPr marL="2743200" lvl="5" indent="-228600" algn="l">
              <a:lnSpc>
                <a:spcPct val="135000"/>
              </a:lnSpc>
              <a:spcBef>
                <a:spcPts val="0"/>
              </a:spcBef>
              <a:spcAft>
                <a:spcPts val="0"/>
              </a:spcAft>
              <a:buClr>
                <a:schemeClr val="dk1"/>
              </a:buClr>
              <a:buSzPts val="1800"/>
              <a:buNone/>
              <a:defRPr/>
            </a:lvl6pPr>
            <a:lvl7pPr marL="3200400" lvl="6" indent="-228600" algn="l">
              <a:lnSpc>
                <a:spcPct val="135000"/>
              </a:lnSpc>
              <a:spcBef>
                <a:spcPts val="0"/>
              </a:spcBef>
              <a:spcAft>
                <a:spcPts val="0"/>
              </a:spcAft>
              <a:buClr>
                <a:schemeClr val="dk1"/>
              </a:buClr>
              <a:buSzPts val="1800"/>
              <a:buNone/>
              <a:defRPr/>
            </a:lvl7pPr>
            <a:lvl8pPr marL="3657600" lvl="7" indent="-228600" algn="l">
              <a:lnSpc>
                <a:spcPct val="100000"/>
              </a:lnSpc>
              <a:spcBef>
                <a:spcPts val="0"/>
              </a:spcBef>
              <a:spcAft>
                <a:spcPts val="0"/>
              </a:spcAft>
              <a:buClr>
                <a:schemeClr val="dk1"/>
              </a:buClr>
              <a:buSzPts val="1800"/>
              <a:buNone/>
              <a:defRPr/>
            </a:lvl8pPr>
            <a:lvl9pPr marL="4114800" lvl="8" indent="-342900" algn="l">
              <a:lnSpc>
                <a:spcPct val="135000"/>
              </a:lnSpc>
              <a:spcBef>
                <a:spcPts val="0"/>
              </a:spcBef>
              <a:spcAft>
                <a:spcPts val="0"/>
              </a:spcAft>
              <a:buClr>
                <a:schemeClr val="dk1"/>
              </a:buClr>
              <a:buSzPts val="1800"/>
              <a:buChar char="—"/>
              <a:defRPr/>
            </a:lvl9pPr>
          </a:lstStyle>
          <a:p>
            <a:endParaRPr/>
          </a:p>
        </p:txBody>
      </p:sp>
      <p:pic>
        <p:nvPicPr>
          <p:cNvPr id="26" name="Google Shape;26;p27"/>
          <p:cNvPicPr preferRelativeResize="0"/>
          <p:nvPr/>
        </p:nvPicPr>
        <p:blipFill rotWithShape="1">
          <a:blip r:embed="rId3">
            <a:alphaModFix/>
          </a:blip>
          <a:srcRect/>
          <a:stretch/>
        </p:blipFill>
        <p:spPr>
          <a:xfrm>
            <a:off x="6280697" y="-7486"/>
            <a:ext cx="5920828" cy="6136824"/>
          </a:xfrm>
          <a:prstGeom prst="rect">
            <a:avLst/>
          </a:prstGeom>
          <a:noFill/>
          <a:ln>
            <a:noFill/>
          </a:ln>
        </p:spPr>
      </p:pic>
      <p:pic>
        <p:nvPicPr>
          <p:cNvPr id="27" name="Google Shape;27;p27"/>
          <p:cNvPicPr preferRelativeResize="0"/>
          <p:nvPr/>
        </p:nvPicPr>
        <p:blipFill rotWithShape="1">
          <a:blip r:embed="rId4">
            <a:alphaModFix/>
          </a:blip>
          <a:srcRect/>
          <a:stretch/>
        </p:blipFill>
        <p:spPr>
          <a:xfrm>
            <a:off x="501650" y="357864"/>
            <a:ext cx="3780000" cy="494698"/>
          </a:xfrm>
          <a:prstGeom prst="rect">
            <a:avLst/>
          </a:prstGeom>
          <a:noFill/>
          <a:ln>
            <a:noFill/>
          </a:ln>
        </p:spPr>
      </p:pic>
      <p:sp>
        <p:nvSpPr>
          <p:cNvPr id="28" name="Google Shape;28;p27"/>
          <p:cNvSpPr txBox="1">
            <a:spLocks noGrp="1"/>
          </p:cNvSpPr>
          <p:nvPr>
            <p:ph type="body" idx="2"/>
          </p:nvPr>
        </p:nvSpPr>
        <p:spPr>
          <a:xfrm>
            <a:off x="10272575" y="6538912"/>
            <a:ext cx="1440000" cy="180000"/>
          </a:xfrm>
          <a:prstGeom prst="rect">
            <a:avLst/>
          </a:prstGeom>
          <a:noFill/>
          <a:ln>
            <a:noFill/>
          </a:ln>
        </p:spPr>
        <p:txBody>
          <a:bodyPr spcFirstLastPara="1" wrap="square" lIns="0" tIns="0" rIns="0" bIns="0" anchor="t" anchorCtr="0">
            <a:noAutofit/>
          </a:bodyPr>
          <a:lstStyle>
            <a:lvl1pPr marL="457200" lvl="0" indent="-228600" algn="r">
              <a:lnSpc>
                <a:spcPct val="135000"/>
              </a:lnSpc>
              <a:spcBef>
                <a:spcPts val="0"/>
              </a:spcBef>
              <a:spcAft>
                <a:spcPts val="0"/>
              </a:spcAft>
              <a:buClr>
                <a:schemeClr val="dk1"/>
              </a:buClr>
              <a:buSzPts val="800"/>
              <a:buFont typeface="BIZ UDPGothic"/>
              <a:buNone/>
              <a:defRPr sz="800" b="0"/>
            </a:lvl1pPr>
            <a:lvl2pPr marL="914400" lvl="1" indent="-342900" algn="l">
              <a:lnSpc>
                <a:spcPct val="135000"/>
              </a:lnSpc>
              <a:spcBef>
                <a:spcPts val="0"/>
              </a:spcBef>
              <a:spcAft>
                <a:spcPts val="0"/>
              </a:spcAft>
              <a:buClr>
                <a:schemeClr val="dk1"/>
              </a:buClr>
              <a:buSzPts val="1800"/>
              <a:buChar char="—"/>
              <a:defRPr/>
            </a:lvl2pPr>
            <a:lvl3pPr marL="1371600" lvl="2" indent="-342900" algn="l">
              <a:lnSpc>
                <a:spcPct val="135000"/>
              </a:lnSpc>
              <a:spcBef>
                <a:spcPts val="0"/>
              </a:spcBef>
              <a:spcAft>
                <a:spcPts val="0"/>
              </a:spcAft>
              <a:buClr>
                <a:schemeClr val="dk1"/>
              </a:buClr>
              <a:buSzPts val="1800"/>
              <a:buChar char="—"/>
              <a:defRPr/>
            </a:lvl3pPr>
            <a:lvl4pPr marL="1828800" lvl="3" indent="-228600" algn="l">
              <a:lnSpc>
                <a:spcPct val="135000"/>
              </a:lnSpc>
              <a:spcBef>
                <a:spcPts val="0"/>
              </a:spcBef>
              <a:spcAft>
                <a:spcPts val="0"/>
              </a:spcAft>
              <a:buClr>
                <a:schemeClr val="dk2"/>
              </a:buClr>
              <a:buSzPts val="1800"/>
              <a:buNone/>
              <a:defRPr/>
            </a:lvl4pPr>
            <a:lvl5pPr marL="2286000" lvl="4" indent="-228600" algn="l">
              <a:lnSpc>
                <a:spcPct val="135000"/>
              </a:lnSpc>
              <a:spcBef>
                <a:spcPts val="0"/>
              </a:spcBef>
              <a:spcAft>
                <a:spcPts val="0"/>
              </a:spcAft>
              <a:buClr>
                <a:schemeClr val="dk1"/>
              </a:buClr>
              <a:buSzPts val="1300"/>
              <a:buFont typeface="BIZ UDPGothic"/>
              <a:buNone/>
              <a:defRPr/>
            </a:lvl5pPr>
            <a:lvl6pPr marL="2743200" lvl="5" indent="-228600" algn="l">
              <a:lnSpc>
                <a:spcPct val="135000"/>
              </a:lnSpc>
              <a:spcBef>
                <a:spcPts val="0"/>
              </a:spcBef>
              <a:spcAft>
                <a:spcPts val="0"/>
              </a:spcAft>
              <a:buClr>
                <a:schemeClr val="dk1"/>
              </a:buClr>
              <a:buSzPts val="1800"/>
              <a:buNone/>
              <a:defRPr/>
            </a:lvl6pPr>
            <a:lvl7pPr marL="3200400" lvl="6" indent="-228600" algn="l">
              <a:lnSpc>
                <a:spcPct val="135000"/>
              </a:lnSpc>
              <a:spcBef>
                <a:spcPts val="0"/>
              </a:spcBef>
              <a:spcAft>
                <a:spcPts val="0"/>
              </a:spcAft>
              <a:buClr>
                <a:schemeClr val="dk1"/>
              </a:buClr>
              <a:buSzPts val="1800"/>
              <a:buNone/>
              <a:defRPr/>
            </a:lvl7pPr>
            <a:lvl8pPr marL="3657600" lvl="7" indent="-228600" algn="l">
              <a:lnSpc>
                <a:spcPct val="100000"/>
              </a:lnSpc>
              <a:spcBef>
                <a:spcPts val="0"/>
              </a:spcBef>
              <a:spcAft>
                <a:spcPts val="0"/>
              </a:spcAft>
              <a:buClr>
                <a:schemeClr val="dk1"/>
              </a:buClr>
              <a:buSzPts val="1800"/>
              <a:buNone/>
              <a:defRPr/>
            </a:lvl8pPr>
            <a:lvl9pPr marL="4114800" lvl="8" indent="-342900" algn="l">
              <a:lnSpc>
                <a:spcPct val="135000"/>
              </a:lnSpc>
              <a:spcBef>
                <a:spcPts val="0"/>
              </a:spcBef>
              <a:spcAft>
                <a:spcPts val="0"/>
              </a:spcAft>
              <a:buClr>
                <a:schemeClr val="dk1"/>
              </a:buClr>
              <a:buSzPts val="1800"/>
              <a:buChar char="—"/>
              <a:defRPr/>
            </a:lvl9pPr>
          </a:lstStyle>
          <a:p>
            <a:endParaRPr/>
          </a:p>
        </p:txBody>
      </p:sp>
      <p:sp>
        <p:nvSpPr>
          <p:cNvPr id="29" name="Google Shape;29;p27"/>
          <p:cNvSpPr txBox="1"/>
          <p:nvPr/>
        </p:nvSpPr>
        <p:spPr>
          <a:xfrm>
            <a:off x="10272575" y="6303741"/>
            <a:ext cx="1440000" cy="179999"/>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800"/>
              <a:buFont typeface="BIZ UDPGothic"/>
              <a:buNone/>
            </a:pPr>
            <a:r>
              <a:rPr lang="ja-JP" sz="800" b="1" i="0" u="none" strike="noStrike" cap="none">
                <a:solidFill>
                  <a:schemeClr val="dk1"/>
                </a:solidFill>
                <a:latin typeface="BIZ UDPGothic"/>
                <a:ea typeface="BIZ UDPGothic"/>
                <a:cs typeface="BIZ UDPGothic"/>
                <a:sym typeface="BIZ UDPGothic"/>
              </a:rPr>
              <a:t>Confidential</a:t>
            </a:r>
            <a:endParaRPr sz="800" b="1" i="0" u="none" strike="noStrike" cap="none">
              <a:solidFill>
                <a:schemeClr val="dk1"/>
              </a:solidFill>
              <a:latin typeface="BIZ UDPGothic"/>
              <a:ea typeface="BIZ UDPGothic"/>
              <a:cs typeface="BIZ UDPGothic"/>
              <a:sym typeface="BIZ UDPGothic"/>
            </a:endParaRPr>
          </a:p>
        </p:txBody>
      </p:sp>
    </p:spTree>
    <p:extLst>
      <p:ext uri="{BB962C8B-B14F-4D97-AF65-F5344CB8AC3E}">
        <p14:creationId xmlns:p14="http://schemas.microsoft.com/office/powerpoint/2010/main" val="1744887267"/>
      </p:ext>
    </p:extLst>
  </p:cSld>
  <p:clrMapOvr>
    <a:masterClrMapping/>
  </p:clrMapOvr>
  <p:extLst>
    <p:ext uri="{DCECCB84-F9BA-43D5-87BE-67443E8EF086}">
      <p15:sldGuideLst xmlns:p15="http://schemas.microsoft.com/office/powerpoint/2012/main">
        <p15:guide id="1" orient="horz" pos="386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１コラム">
  <p:cSld name="1_１コラム">
    <p:spTree>
      <p:nvGrpSpPr>
        <p:cNvPr id="1" name="Shape 35"/>
        <p:cNvGrpSpPr/>
        <p:nvPr/>
      </p:nvGrpSpPr>
      <p:grpSpPr>
        <a:xfrm>
          <a:off x="0" y="0"/>
          <a:ext cx="0" cy="0"/>
          <a:chOff x="0" y="0"/>
          <a:chExt cx="0" cy="0"/>
        </a:xfrm>
      </p:grpSpPr>
      <p:sp>
        <p:nvSpPr>
          <p:cNvPr id="36" name="Google Shape;36;p29"/>
          <p:cNvSpPr txBox="1">
            <a:spLocks noGrp="1"/>
          </p:cNvSpPr>
          <p:nvPr>
            <p:ph type="body" idx="1"/>
          </p:nvPr>
        </p:nvSpPr>
        <p:spPr>
          <a:xfrm>
            <a:off x="479424" y="1376361"/>
            <a:ext cx="11233149" cy="4932363"/>
          </a:xfrm>
          <a:prstGeom prst="rect">
            <a:avLst/>
          </a:prstGeom>
          <a:noFill/>
          <a:ln>
            <a:noFill/>
          </a:ln>
        </p:spPr>
        <p:txBody>
          <a:bodyPr spcFirstLastPara="1" wrap="square" lIns="0" tIns="0" rIns="0" bIns="0" anchor="t" anchorCtr="0">
            <a:noAutofit/>
          </a:bodyPr>
          <a:lstStyle>
            <a:lvl1pPr marL="457200" lvl="0" indent="-342900" algn="l">
              <a:lnSpc>
                <a:spcPct val="135000"/>
              </a:lnSpc>
              <a:spcBef>
                <a:spcPts val="0"/>
              </a:spcBef>
              <a:spcAft>
                <a:spcPts val="0"/>
              </a:spcAft>
              <a:buClr>
                <a:schemeClr val="dk1"/>
              </a:buClr>
              <a:buSzPts val="1800"/>
              <a:buChar char="—"/>
              <a:defRPr/>
            </a:lvl1pPr>
            <a:lvl2pPr marL="914400" lvl="1" indent="-342900" algn="l">
              <a:lnSpc>
                <a:spcPct val="135000"/>
              </a:lnSpc>
              <a:spcBef>
                <a:spcPts val="0"/>
              </a:spcBef>
              <a:spcAft>
                <a:spcPts val="0"/>
              </a:spcAft>
              <a:buClr>
                <a:schemeClr val="dk1"/>
              </a:buClr>
              <a:buSzPts val="1800"/>
              <a:buChar char="—"/>
              <a:defRPr/>
            </a:lvl2pPr>
            <a:lvl3pPr marL="1371600" lvl="2" indent="-342900" algn="l">
              <a:lnSpc>
                <a:spcPct val="135000"/>
              </a:lnSpc>
              <a:spcBef>
                <a:spcPts val="0"/>
              </a:spcBef>
              <a:spcAft>
                <a:spcPts val="0"/>
              </a:spcAft>
              <a:buClr>
                <a:schemeClr val="dk1"/>
              </a:buClr>
              <a:buSzPts val="1800"/>
              <a:buChar char="—"/>
              <a:defRPr/>
            </a:lvl3pPr>
            <a:lvl4pPr marL="1828800" lvl="3" indent="-228600" algn="l">
              <a:lnSpc>
                <a:spcPct val="135000"/>
              </a:lnSpc>
              <a:spcBef>
                <a:spcPts val="0"/>
              </a:spcBef>
              <a:spcAft>
                <a:spcPts val="0"/>
              </a:spcAft>
              <a:buClr>
                <a:schemeClr val="dk2"/>
              </a:buClr>
              <a:buSzPts val="1800"/>
              <a:buNone/>
              <a:defRPr/>
            </a:lvl4pPr>
            <a:lvl5pPr marL="2286000" lvl="4" indent="-228600" algn="l">
              <a:lnSpc>
                <a:spcPct val="135000"/>
              </a:lnSpc>
              <a:spcBef>
                <a:spcPts val="0"/>
              </a:spcBef>
              <a:spcAft>
                <a:spcPts val="0"/>
              </a:spcAft>
              <a:buClr>
                <a:schemeClr val="dk1"/>
              </a:buClr>
              <a:buSzPts val="1800"/>
              <a:buNone/>
              <a:defRPr/>
            </a:lvl5pPr>
            <a:lvl6pPr marL="2743200" lvl="5" indent="-228600" algn="l">
              <a:lnSpc>
                <a:spcPct val="135000"/>
              </a:lnSpc>
              <a:spcBef>
                <a:spcPts val="0"/>
              </a:spcBef>
              <a:spcAft>
                <a:spcPts val="0"/>
              </a:spcAft>
              <a:buClr>
                <a:schemeClr val="dk1"/>
              </a:buClr>
              <a:buSzPts val="1800"/>
              <a:buNone/>
              <a:defRPr/>
            </a:lvl6pPr>
            <a:lvl7pPr marL="3200400" lvl="6" indent="-228600" algn="l">
              <a:lnSpc>
                <a:spcPct val="135000"/>
              </a:lnSpc>
              <a:spcBef>
                <a:spcPts val="0"/>
              </a:spcBef>
              <a:spcAft>
                <a:spcPts val="0"/>
              </a:spcAft>
              <a:buClr>
                <a:schemeClr val="dk1"/>
              </a:buClr>
              <a:buSzPts val="1800"/>
              <a:buNone/>
              <a:defRPr/>
            </a:lvl7pPr>
            <a:lvl8pPr marL="3657600" lvl="7" indent="-228600" algn="l">
              <a:lnSpc>
                <a:spcPct val="100000"/>
              </a:lnSpc>
              <a:spcBef>
                <a:spcPts val="0"/>
              </a:spcBef>
              <a:spcAft>
                <a:spcPts val="0"/>
              </a:spcAft>
              <a:buClr>
                <a:schemeClr val="dk1"/>
              </a:buClr>
              <a:buSzPts val="1800"/>
              <a:buNone/>
              <a:defRPr/>
            </a:lvl8pPr>
            <a:lvl9pPr marL="4114800" lvl="8" indent="-342900" algn="l">
              <a:lnSpc>
                <a:spcPct val="135000"/>
              </a:lnSpc>
              <a:spcBef>
                <a:spcPts val="0"/>
              </a:spcBef>
              <a:spcAft>
                <a:spcPts val="0"/>
              </a:spcAft>
              <a:buClr>
                <a:schemeClr val="dk1"/>
              </a:buClr>
              <a:buSzPts val="1800"/>
              <a:buChar char="—"/>
              <a:defRPr/>
            </a:lvl9pPr>
          </a:lstStyle>
          <a:p>
            <a:endParaRPr/>
          </a:p>
        </p:txBody>
      </p:sp>
      <p:sp>
        <p:nvSpPr>
          <p:cNvPr id="37" name="Google Shape;37;p2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1009453587"/>
      </p:ext>
    </p:extLst>
  </p:cSld>
  <p:clrMapOvr>
    <a:masterClrMapping/>
  </p:clrMapOvr>
  <p:extLst>
    <p:ext uri="{DCECCB84-F9BA-43D5-87BE-67443E8EF086}">
      <p15:sldGuideLst xmlns:p15="http://schemas.microsoft.com/office/powerpoint/2012/main">
        <p15:guide id="1" pos="3727">
          <p15:clr>
            <a:srgbClr val="A4A3A4"/>
          </p15:clr>
        </p15:guide>
        <p15:guide id="2" pos="3953">
          <p15:clr>
            <a:srgbClr val="A4A3A4"/>
          </p15:clr>
        </p15:guide>
        <p15:guide id="3" orient="horz" pos="3974">
          <p15:clr>
            <a:srgbClr val="A4A3A4"/>
          </p15:clr>
        </p15:guide>
        <p15:guide id="4" orient="horz" pos="867">
          <p15:clr>
            <a:srgbClr val="A4A3A4"/>
          </p15:clr>
        </p15:guide>
        <p15:guide id="5" orient="horz" pos="232">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目次１">
  <p:cSld name="1_目次１">
    <p:spTree>
      <p:nvGrpSpPr>
        <p:cNvPr id="1" name="Shape 39"/>
        <p:cNvGrpSpPr/>
        <p:nvPr/>
      </p:nvGrpSpPr>
      <p:grpSpPr>
        <a:xfrm>
          <a:off x="0" y="0"/>
          <a:ext cx="0" cy="0"/>
          <a:chOff x="0" y="0"/>
          <a:chExt cx="0" cy="0"/>
        </a:xfrm>
      </p:grpSpPr>
      <p:pic>
        <p:nvPicPr>
          <p:cNvPr id="40" name="Google Shape;40;p31"/>
          <p:cNvPicPr preferRelativeResize="0"/>
          <p:nvPr/>
        </p:nvPicPr>
        <p:blipFill rotWithShape="1">
          <a:blip r:embed="rId2">
            <a:alphaModFix/>
          </a:blip>
          <a:srcRect/>
          <a:stretch/>
        </p:blipFill>
        <p:spPr>
          <a:xfrm>
            <a:off x="7155375" y="1278000"/>
            <a:ext cx="5046150" cy="5580000"/>
          </a:xfrm>
          <a:prstGeom prst="rect">
            <a:avLst/>
          </a:prstGeom>
          <a:noFill/>
          <a:ln>
            <a:noFill/>
          </a:ln>
        </p:spPr>
      </p:pic>
      <p:sp>
        <p:nvSpPr>
          <p:cNvPr id="41" name="Google Shape;41;p31"/>
          <p:cNvSpPr txBox="1">
            <a:spLocks noGrp="1"/>
          </p:cNvSpPr>
          <p:nvPr>
            <p:ph type="title"/>
          </p:nvPr>
        </p:nvSpPr>
        <p:spPr>
          <a:xfrm>
            <a:off x="479424" y="384646"/>
            <a:ext cx="9789991" cy="7937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2300"/>
              <a:buFont typeface="BIZ UDPGothic"/>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1"/>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BIZ UDPGothic"/>
                <a:ea typeface="BIZ UDPGothic"/>
                <a:cs typeface="BIZ UDPGothic"/>
                <a:sym typeface="BIZ UDPGothic"/>
              </a:defRPr>
            </a:lvl9pPr>
          </a:lstStyle>
          <a:p>
            <a:pPr marL="0" lvl="0" indent="0" algn="r" rtl="0">
              <a:spcBef>
                <a:spcPts val="0"/>
              </a:spcBef>
              <a:spcAft>
                <a:spcPts val="0"/>
              </a:spcAft>
              <a:buNone/>
            </a:pPr>
            <a:fld id="{00000000-1234-1234-1234-123412341234}" type="slidenum">
              <a:rPr lang="ja-JP"/>
              <a:t>‹#›</a:t>
            </a:fld>
            <a:endParaRPr/>
          </a:p>
        </p:txBody>
      </p:sp>
      <p:sp>
        <p:nvSpPr>
          <p:cNvPr id="43" name="Google Shape;43;p31"/>
          <p:cNvSpPr txBox="1">
            <a:spLocks noGrp="1"/>
          </p:cNvSpPr>
          <p:nvPr>
            <p:ph type="body" idx="1"/>
          </p:nvPr>
        </p:nvSpPr>
        <p:spPr>
          <a:xfrm>
            <a:off x="479424" y="1313104"/>
            <a:ext cx="6696627" cy="4492384"/>
          </a:xfrm>
          <a:prstGeom prst="rect">
            <a:avLst/>
          </a:prstGeom>
          <a:noFill/>
          <a:ln>
            <a:noFill/>
          </a:ln>
        </p:spPr>
        <p:txBody>
          <a:bodyPr spcFirstLastPara="1" wrap="square" lIns="0" tIns="54000" rIns="0" bIns="0" anchor="t" anchorCtr="0">
            <a:noAutofit/>
          </a:bodyPr>
          <a:lstStyle>
            <a:lvl1pPr marL="457200" lvl="0" indent="-374650" algn="l">
              <a:lnSpc>
                <a:spcPct val="100000"/>
              </a:lnSpc>
              <a:spcBef>
                <a:spcPts val="0"/>
              </a:spcBef>
              <a:spcAft>
                <a:spcPts val="0"/>
              </a:spcAft>
              <a:buClr>
                <a:schemeClr val="dk1"/>
              </a:buClr>
              <a:buSzPts val="2300"/>
              <a:buFont typeface="BIZ UDPGothic"/>
              <a:buAutoNum type="arabicPeriod"/>
              <a:defRPr sz="2300" b="1">
                <a:solidFill>
                  <a:schemeClr val="dk1"/>
                </a:solidFill>
              </a:defRPr>
            </a:lvl1pPr>
            <a:lvl2pPr marL="914400" lvl="1"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2pPr>
            <a:lvl3pPr marL="1371600" lvl="2"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3pPr>
            <a:lvl4pPr marL="1828800" lvl="3"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4pPr>
            <a:lvl5pPr marL="2286000" lvl="4"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5pPr>
            <a:lvl6pPr marL="2743200" lvl="5"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6pPr>
            <a:lvl7pPr marL="3200400" lvl="6"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7pPr>
            <a:lvl8pPr marL="3657600" lvl="7" indent="-374650" algn="l">
              <a:lnSpc>
                <a:spcPct val="100000"/>
              </a:lnSpc>
              <a:spcBef>
                <a:spcPts val="1600"/>
              </a:spcBef>
              <a:spcAft>
                <a:spcPts val="0"/>
              </a:spcAft>
              <a:buClr>
                <a:schemeClr val="dk1"/>
              </a:buClr>
              <a:buSzPts val="2300"/>
              <a:buFont typeface="BIZ UDPGothic"/>
              <a:buAutoNum type="arabicPeriod"/>
              <a:defRPr sz="2300" b="1">
                <a:solidFill>
                  <a:schemeClr val="dk1"/>
                </a:solidFill>
              </a:defRPr>
            </a:lvl8pPr>
            <a:lvl9pPr marL="4114800" lvl="8" indent="-374650" algn="l">
              <a:lnSpc>
                <a:spcPct val="100000"/>
              </a:lnSpc>
              <a:spcBef>
                <a:spcPts val="1600"/>
              </a:spcBef>
              <a:spcAft>
                <a:spcPts val="1600"/>
              </a:spcAft>
              <a:buClr>
                <a:schemeClr val="dk1"/>
              </a:buClr>
              <a:buSzPts val="2300"/>
              <a:buFont typeface="BIZ UDPGothic"/>
              <a:buAutoNum type="arabicPeriod"/>
              <a:defRPr sz="2300" b="1">
                <a:solidFill>
                  <a:schemeClr val="dk1"/>
                </a:solidFill>
              </a:defRPr>
            </a:lvl9pPr>
          </a:lstStyle>
          <a:p>
            <a:endParaRPr/>
          </a:p>
        </p:txBody>
      </p:sp>
    </p:spTree>
    <p:extLst>
      <p:ext uri="{BB962C8B-B14F-4D97-AF65-F5344CB8AC3E}">
        <p14:creationId xmlns:p14="http://schemas.microsoft.com/office/powerpoint/2010/main" val="1062723412"/>
      </p:ext>
    </p:extLst>
  </p:cSld>
  <p:clrMapOvr>
    <a:masterClrMapping/>
  </p:clrMapOvr>
  <p:extLst>
    <p:ext uri="{DCECCB84-F9BA-43D5-87BE-67443E8EF086}">
      <p15:sldGuideLst xmlns:p15="http://schemas.microsoft.com/office/powerpoint/2012/main">
        <p15:guide id="1" orient="horz" pos="232">
          <p15:clr>
            <a:srgbClr val="A4A3A4"/>
          </p15:clr>
        </p15:guide>
        <p15:guide id="2" orient="horz" pos="822">
          <p15:clr>
            <a:srgbClr val="A4A3A4"/>
          </p15:clr>
        </p15:guide>
        <p15:guide id="3" orient="horz" pos="867">
          <p15:clr>
            <a:srgbClr val="A4A3A4"/>
          </p15:clr>
        </p15:guide>
        <p15:guide id="4" orient="horz" pos="365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タイトル１">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1D1A48F-9B7A-632E-C143-2E31763C2463}"/>
              </a:ext>
            </a:extLst>
          </p:cNvPr>
          <p:cNvSpPr/>
          <p:nvPr userDrawn="1"/>
        </p:nvSpPr>
        <p:spPr>
          <a:xfrm>
            <a:off x="0" y="6138000"/>
            <a:ext cx="12192000" cy="72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endParaRPr lang="en-GB" sz="1300" dirty="0">
              <a:solidFill>
                <a:schemeClr val="bg1"/>
              </a:solidFill>
            </a:endParaRPr>
          </a:p>
        </p:txBody>
      </p:sp>
      <p:pic>
        <p:nvPicPr>
          <p:cNvPr id="15" name="Graphic 14">
            <a:extLst>
              <a:ext uri="{FF2B5EF4-FFF2-40B4-BE49-F238E27FC236}">
                <a16:creationId xmlns:a16="http://schemas.microsoft.com/office/drawing/2014/main" id="{46300F23-E2B7-3D67-6AF5-CA61B7B58E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3237" y="6302379"/>
            <a:ext cx="309321" cy="360000"/>
          </a:xfrm>
          <a:prstGeom prst="rect">
            <a:avLst/>
          </a:prstGeom>
        </p:spPr>
      </p:pic>
      <p:sp>
        <p:nvSpPr>
          <p:cNvPr id="16" name="TextBox 15">
            <a:extLst>
              <a:ext uri="{FF2B5EF4-FFF2-40B4-BE49-F238E27FC236}">
                <a16:creationId xmlns:a16="http://schemas.microsoft.com/office/drawing/2014/main" id="{21F90164-1C35-CAD8-647B-80D2DA53C315}"/>
              </a:ext>
            </a:extLst>
          </p:cNvPr>
          <p:cNvSpPr txBox="1"/>
          <p:nvPr userDrawn="1"/>
        </p:nvSpPr>
        <p:spPr>
          <a:xfrm>
            <a:off x="1078913" y="6279121"/>
            <a:ext cx="3074620"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株式会社ラクス </a:t>
            </a:r>
            <a:r>
              <a:rPr lang="ja-JP" altLang="en-US" sz="800" b="0" i="0" u="none" strike="noStrike" spc="0" baseline="0">
                <a:solidFill>
                  <a:schemeClr val="tx1"/>
                </a:solidFill>
                <a:latin typeface="BIZ UDPGothic" panose="020B0400000000000000" pitchFamily="34" charset="-128"/>
                <a:ea typeface="BIZ UDPGothic" panose="020B0400000000000000" pitchFamily="34" charset="-128"/>
              </a:rPr>
              <a:t>「楽楽明細」</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担当</a:t>
            </a:r>
          </a:p>
        </p:txBody>
      </p:sp>
      <p:sp>
        <p:nvSpPr>
          <p:cNvPr id="17" name="TextBox 16">
            <a:extLst>
              <a:ext uri="{FF2B5EF4-FFF2-40B4-BE49-F238E27FC236}">
                <a16:creationId xmlns:a16="http://schemas.microsoft.com/office/drawing/2014/main" id="{B6C2BEA3-7F88-2EC6-5BEB-C3BD09B62413}"/>
              </a:ext>
            </a:extLst>
          </p:cNvPr>
          <p:cNvSpPr txBox="1"/>
          <p:nvPr userDrawn="1"/>
        </p:nvSpPr>
        <p:spPr>
          <a:xfrm>
            <a:off x="1078912" y="6416046"/>
            <a:ext cx="3331163" cy="13715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151-0051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東京都渋谷区千駄ヶ谷</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5-27-5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リンクスクエア新宿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階</a:t>
            </a:r>
          </a:p>
        </p:txBody>
      </p:sp>
      <p:sp>
        <p:nvSpPr>
          <p:cNvPr id="18" name="TextBox 17">
            <a:extLst>
              <a:ext uri="{FF2B5EF4-FFF2-40B4-BE49-F238E27FC236}">
                <a16:creationId xmlns:a16="http://schemas.microsoft.com/office/drawing/2014/main" id="{EDD33C0A-53B1-1E47-C042-AE545B72FDF7}"/>
              </a:ext>
            </a:extLst>
          </p:cNvPr>
          <p:cNvSpPr txBox="1"/>
          <p:nvPr userDrawn="1"/>
        </p:nvSpPr>
        <p:spPr>
          <a:xfrm>
            <a:off x="1078912" y="6559117"/>
            <a:ext cx="3340687" cy="111470"/>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rakurakumeisai@sales.rakus.co.jp  www.rakurakumeisai.jp</a:t>
            </a:r>
            <a:endParaRPr lang="en-GB" sz="800" spc="0" baseline="0" dirty="0">
              <a:solidFill>
                <a:schemeClr val="tx1"/>
              </a:solidFill>
            </a:endParaRPr>
          </a:p>
        </p:txBody>
      </p:sp>
      <p:sp>
        <p:nvSpPr>
          <p:cNvPr id="10" name="Title 1">
            <a:extLst>
              <a:ext uri="{FF2B5EF4-FFF2-40B4-BE49-F238E27FC236}">
                <a16:creationId xmlns:a16="http://schemas.microsoft.com/office/drawing/2014/main" id="{C30E221F-BF0C-25B6-6310-16EB1A201AE5}"/>
              </a:ext>
            </a:extLst>
          </p:cNvPr>
          <p:cNvSpPr>
            <a:spLocks noGrp="1"/>
          </p:cNvSpPr>
          <p:nvPr userDrawn="1">
            <p:ph type="ctrTitle" hasCustomPrompt="1"/>
          </p:nvPr>
        </p:nvSpPr>
        <p:spPr bwMode="white">
          <a:xfrm>
            <a:off x="479425" y="2812279"/>
            <a:ext cx="5328000" cy="2552935"/>
          </a:xfrm>
        </p:spPr>
        <p:txBody>
          <a:bodyPr anchor="t" anchorCtr="0"/>
          <a:lstStyle>
            <a:lvl1pPr algn="l">
              <a:lnSpc>
                <a:spcPct val="100000"/>
              </a:lnSpc>
              <a:defRPr sz="5300">
                <a:solidFill>
                  <a:schemeClr val="tx1"/>
                </a:solidFill>
              </a:defRPr>
            </a:lvl1pPr>
          </a:lstStyle>
          <a:p>
            <a:r>
              <a:rPr lang="en-GB" dirty="0"/>
              <a:t>Headline</a:t>
            </a:r>
          </a:p>
        </p:txBody>
      </p:sp>
      <p:sp>
        <p:nvSpPr>
          <p:cNvPr id="13" name="Text Placeholder 12">
            <a:extLst>
              <a:ext uri="{FF2B5EF4-FFF2-40B4-BE49-F238E27FC236}">
                <a16:creationId xmlns:a16="http://schemas.microsoft.com/office/drawing/2014/main" id="{F6E681A5-F79E-3633-E12D-B45B2E80EF72}"/>
              </a:ext>
            </a:extLst>
          </p:cNvPr>
          <p:cNvSpPr>
            <a:spLocks noGrp="1"/>
          </p:cNvSpPr>
          <p:nvPr userDrawn="1">
            <p:ph type="body" sz="quarter" idx="18" hasCustomPrompt="1"/>
          </p:nvPr>
        </p:nvSpPr>
        <p:spPr>
          <a:xfrm>
            <a:off x="479424" y="2470570"/>
            <a:ext cx="5328000" cy="294664"/>
          </a:xfrm>
        </p:spPr>
        <p:txBody>
          <a:bodyPr/>
          <a:lstStyle>
            <a:lvl1pPr marL="0" indent="0">
              <a:buFontTx/>
              <a:buNone/>
              <a:defRPr sz="1600">
                <a:solidFill>
                  <a:schemeClr val="tx1"/>
                </a:solidFill>
              </a:defRPr>
            </a:lvl1pPr>
            <a:lvl2pPr marL="360000" indent="0">
              <a:buFontTx/>
              <a:buNone/>
              <a:defRPr/>
            </a:lvl2pPr>
            <a:lvl3pPr marL="720000" indent="0">
              <a:buFontTx/>
              <a:buNone/>
              <a:defRPr/>
            </a:lvl3pPr>
            <a:lvl4pPr>
              <a:buFontTx/>
              <a:buNone/>
              <a:defRPr/>
            </a:lvl4pPr>
            <a:lvl5pPr>
              <a:buFontTx/>
              <a:buNone/>
              <a:defRPr/>
            </a:lvl5pPr>
          </a:lstStyle>
          <a:p>
            <a:pPr lvl="0"/>
            <a:r>
              <a:rPr lang="en-US" dirty="0"/>
              <a:t>Click to edit Title</a:t>
            </a:r>
            <a:endParaRPr lang="en-GB" dirty="0"/>
          </a:p>
        </p:txBody>
      </p:sp>
      <p:pic>
        <p:nvPicPr>
          <p:cNvPr id="3" name="Graphic 2">
            <a:extLst>
              <a:ext uri="{FF2B5EF4-FFF2-40B4-BE49-F238E27FC236}">
                <a16:creationId xmlns:a16="http://schemas.microsoft.com/office/drawing/2014/main" id="{050351EE-B629-26F8-66D9-DF2D2FE9C89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0697" y="-7486"/>
            <a:ext cx="5920828" cy="6136824"/>
          </a:xfrm>
          <a:prstGeom prst="rect">
            <a:avLst/>
          </a:prstGeom>
        </p:spPr>
      </p:pic>
      <p:pic>
        <p:nvPicPr>
          <p:cNvPr id="5" name="Graphic 4">
            <a:extLst>
              <a:ext uri="{FF2B5EF4-FFF2-40B4-BE49-F238E27FC236}">
                <a16:creationId xmlns:a16="http://schemas.microsoft.com/office/drawing/2014/main" id="{5F40EC7D-4D1A-9C1F-21FF-8826497D1CC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1650" y="357864"/>
            <a:ext cx="3780000" cy="494698"/>
          </a:xfrm>
          <a:prstGeom prst="rect">
            <a:avLst/>
          </a:prstGeom>
        </p:spPr>
      </p:pic>
      <p:sp>
        <p:nvSpPr>
          <p:cNvPr id="4" name="Text Placeholder 21">
            <a:extLst>
              <a:ext uri="{FF2B5EF4-FFF2-40B4-BE49-F238E27FC236}">
                <a16:creationId xmlns:a16="http://schemas.microsoft.com/office/drawing/2014/main" id="{9FA8FFEA-6CAD-A650-0EB0-BB5AB26D4031}"/>
              </a:ext>
            </a:extLst>
          </p:cNvPr>
          <p:cNvSpPr>
            <a:spLocks noGrp="1"/>
          </p:cNvSpPr>
          <p:nvPr userDrawn="1">
            <p:ph type="body" sz="quarter" idx="23" hasCustomPrompt="1"/>
          </p:nvPr>
        </p:nvSpPr>
        <p:spPr>
          <a:xfrm>
            <a:off x="10272575" y="6538912"/>
            <a:ext cx="1440000" cy="180000"/>
          </a:xfrm>
        </p:spPr>
        <p:txBody>
          <a:bodyPr/>
          <a:lstStyle>
            <a:lvl1pPr marL="0" indent="0" algn="r">
              <a:buFontTx/>
              <a:buNone/>
              <a:defRPr sz="800" b="0"/>
            </a:lvl1pPr>
            <a:lvl5pPr>
              <a:buFontTx/>
              <a:buNone/>
              <a:defRPr/>
            </a:lvl5pPr>
          </a:lstStyle>
          <a:p>
            <a:pPr lvl="0"/>
            <a:r>
              <a:rPr lang="en-US" dirty="0"/>
              <a:t>Edit </a:t>
            </a:r>
            <a:r>
              <a:rPr lang="en-US" dirty="0" err="1"/>
              <a:t>Ver.No</a:t>
            </a:r>
            <a:endParaRPr lang="en-US" dirty="0"/>
          </a:p>
        </p:txBody>
      </p:sp>
      <p:sp>
        <p:nvSpPr>
          <p:cNvPr id="7" name="TextBox 19">
            <a:extLst>
              <a:ext uri="{FF2B5EF4-FFF2-40B4-BE49-F238E27FC236}">
                <a16:creationId xmlns:a16="http://schemas.microsoft.com/office/drawing/2014/main" id="{320871E7-742A-2379-D765-D350A79ED56E}"/>
              </a:ext>
            </a:extLst>
          </p:cNvPr>
          <p:cNvSpPr txBox="1"/>
          <p:nvPr userDrawn="1"/>
        </p:nvSpPr>
        <p:spPr>
          <a:xfrm>
            <a:off x="10272575" y="6303741"/>
            <a:ext cx="1440000" cy="179999"/>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i="0" u="none" strike="noStrike" spc="0" baseline="0" dirty="0">
                <a:solidFill>
                  <a:schemeClr val="tx1"/>
                </a:solidFill>
                <a:latin typeface="BIZ UDPGothic" panose="020B0400000000000000" pitchFamily="34" charset="-128"/>
                <a:ea typeface="BIZ UDPGothic" panose="020B0400000000000000" pitchFamily="34" charset="-128"/>
              </a:rPr>
              <a:t>Confidential</a:t>
            </a:r>
            <a:endParaRPr lang="en-GB" sz="800" b="1" spc="0" baseline="0" dirty="0">
              <a:solidFill>
                <a:schemeClr val="tx1"/>
              </a:solidFill>
            </a:endParaRPr>
          </a:p>
        </p:txBody>
      </p:sp>
    </p:spTree>
    <p:extLst>
      <p:ext uri="{BB962C8B-B14F-4D97-AF65-F5344CB8AC3E}">
        <p14:creationId xmlns:p14="http://schemas.microsoft.com/office/powerpoint/2010/main" val="269133654"/>
      </p:ext>
    </p:extLst>
  </p:cSld>
  <p:clrMapOvr>
    <a:masterClrMapping/>
  </p:clrMapOvr>
  <p:extLst>
    <p:ext uri="{DCECCB84-F9BA-43D5-87BE-67443E8EF086}">
      <p15:sldGuideLst xmlns:p15="http://schemas.microsoft.com/office/powerpoint/2012/main">
        <p15:guide id="1" orient="horz" pos="3861"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タイトル２">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6FB9B19-D62A-F42C-4813-EA627032FF41}"/>
              </a:ext>
            </a:extLst>
          </p:cNvPr>
          <p:cNvSpPr>
            <a:spLocks noGrp="1"/>
          </p:cNvSpPr>
          <p:nvPr>
            <p:ph type="pic" sz="quarter" idx="19" hasCustomPrompt="1"/>
          </p:nvPr>
        </p:nvSpPr>
        <p:spPr>
          <a:xfrm>
            <a:off x="0" y="0"/>
            <a:ext cx="12192000" cy="6129338"/>
          </a:xfrm>
          <a:solidFill>
            <a:schemeClr val="tx1">
              <a:lumMod val="10000"/>
              <a:lumOff val="90000"/>
            </a:schemeClr>
          </a:solidFill>
        </p:spPr>
        <p:txBody>
          <a:bodyPr tIns="108000"/>
          <a:lstStyle>
            <a:lvl1pPr marL="0" indent="0" algn="ctr">
              <a:lnSpc>
                <a:spcPct val="100000"/>
              </a:lnSpc>
              <a:buNone/>
              <a:defRPr/>
            </a:lvl1pPr>
          </a:lstStyle>
          <a:p>
            <a:r>
              <a:rPr lang="en-US" dirty="0"/>
              <a:t>Click to insert picture</a:t>
            </a:r>
            <a:br>
              <a:rPr lang="en-US" dirty="0"/>
            </a:br>
            <a:r>
              <a:rPr lang="en-US" dirty="0"/>
              <a:t>using the Insert tab</a:t>
            </a:r>
            <a:endParaRPr lang="en-GB" dirty="0"/>
          </a:p>
        </p:txBody>
      </p:sp>
      <p:sp>
        <p:nvSpPr>
          <p:cNvPr id="18" name="Text Placeholder 7">
            <a:extLst>
              <a:ext uri="{FF2B5EF4-FFF2-40B4-BE49-F238E27FC236}">
                <a16:creationId xmlns:a16="http://schemas.microsoft.com/office/drawing/2014/main" id="{CB93C7AE-F34E-451E-B062-2D9896A0FD7A}"/>
              </a:ext>
            </a:extLst>
          </p:cNvPr>
          <p:cNvSpPr>
            <a:spLocks noGrp="1"/>
          </p:cNvSpPr>
          <p:nvPr>
            <p:ph type="body" sz="quarter" idx="24" hasCustomPrompt="1"/>
          </p:nvPr>
        </p:nvSpPr>
        <p:spPr>
          <a:xfrm>
            <a:off x="4763" y="0"/>
            <a:ext cx="12182474" cy="6132503"/>
          </a:xfrm>
          <a:solidFill>
            <a:schemeClr val="bg1">
              <a:alpha val="74902"/>
            </a:schemeClr>
          </a:solid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20" name="Text Placeholder 7">
            <a:extLst>
              <a:ext uri="{FF2B5EF4-FFF2-40B4-BE49-F238E27FC236}">
                <a16:creationId xmlns:a16="http://schemas.microsoft.com/office/drawing/2014/main" id="{1C84279B-8BD3-121C-1991-ADC69B410520}"/>
              </a:ext>
            </a:extLst>
          </p:cNvPr>
          <p:cNvSpPr>
            <a:spLocks noGrp="1"/>
          </p:cNvSpPr>
          <p:nvPr>
            <p:ph type="body" sz="quarter" idx="20" hasCustomPrompt="1"/>
          </p:nvPr>
        </p:nvSpPr>
        <p:spPr>
          <a:xfrm>
            <a:off x="6279525" y="-8662"/>
            <a:ext cx="5922000" cy="613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10" name="Rectangle 9">
            <a:extLst>
              <a:ext uri="{FF2B5EF4-FFF2-40B4-BE49-F238E27FC236}">
                <a16:creationId xmlns:a16="http://schemas.microsoft.com/office/drawing/2014/main" id="{385C741C-00D7-7DC4-DA03-49595C41C898}"/>
              </a:ext>
            </a:extLst>
          </p:cNvPr>
          <p:cNvSpPr/>
          <p:nvPr userDrawn="1"/>
        </p:nvSpPr>
        <p:spPr>
          <a:xfrm>
            <a:off x="0" y="6138000"/>
            <a:ext cx="12192000" cy="72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endParaRPr lang="en-GB" sz="1300" dirty="0">
              <a:solidFill>
                <a:schemeClr val="bg1"/>
              </a:solidFill>
            </a:endParaRPr>
          </a:p>
        </p:txBody>
      </p:sp>
      <p:grpSp>
        <p:nvGrpSpPr>
          <p:cNvPr id="23" name="Group 22">
            <a:extLst>
              <a:ext uri="{FF2B5EF4-FFF2-40B4-BE49-F238E27FC236}">
                <a16:creationId xmlns:a16="http://schemas.microsoft.com/office/drawing/2014/main" id="{11E1A1B1-C19C-F1D8-2883-2E67A7D41A48}"/>
              </a:ext>
            </a:extLst>
          </p:cNvPr>
          <p:cNvGrpSpPr/>
          <p:nvPr userDrawn="1"/>
        </p:nvGrpSpPr>
        <p:grpSpPr>
          <a:xfrm>
            <a:off x="503237" y="6279121"/>
            <a:ext cx="3916362" cy="391466"/>
            <a:chOff x="503237" y="6279121"/>
            <a:chExt cx="3916362" cy="391466"/>
          </a:xfrm>
        </p:grpSpPr>
        <p:pic>
          <p:nvPicPr>
            <p:cNvPr id="24" name="Graphic 23">
              <a:extLst>
                <a:ext uri="{FF2B5EF4-FFF2-40B4-BE49-F238E27FC236}">
                  <a16:creationId xmlns:a16="http://schemas.microsoft.com/office/drawing/2014/main" id="{2E96F5E4-7DA7-41A2-FAAD-7A301B3FF0A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237" y="6302379"/>
              <a:ext cx="309321" cy="360000"/>
            </a:xfrm>
            <a:prstGeom prst="rect">
              <a:avLst/>
            </a:prstGeom>
          </p:spPr>
        </p:pic>
        <p:sp>
          <p:nvSpPr>
            <p:cNvPr id="25" name="TextBox 24">
              <a:extLst>
                <a:ext uri="{FF2B5EF4-FFF2-40B4-BE49-F238E27FC236}">
                  <a16:creationId xmlns:a16="http://schemas.microsoft.com/office/drawing/2014/main" id="{48DFF593-0956-CD83-6AC5-0CA83BA206A7}"/>
                </a:ext>
              </a:extLst>
            </p:cNvPr>
            <p:cNvSpPr txBox="1"/>
            <p:nvPr userDrawn="1"/>
          </p:nvSpPr>
          <p:spPr>
            <a:xfrm>
              <a:off x="1078913" y="6279121"/>
              <a:ext cx="3074620"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株式会社ラクス </a:t>
              </a:r>
              <a:r>
                <a:rPr lang="ja-JP" altLang="en-US" sz="800" b="0" i="0" u="none" strike="noStrike" spc="0" baseline="0">
                  <a:solidFill>
                    <a:schemeClr val="tx1"/>
                  </a:solidFill>
                  <a:latin typeface="BIZ UDPGothic" panose="020B0400000000000000" pitchFamily="34" charset="-128"/>
                  <a:ea typeface="BIZ UDPGothic" panose="020B0400000000000000" pitchFamily="34" charset="-128"/>
                </a:rPr>
                <a:t>「楽楽明細」</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担当</a:t>
              </a:r>
            </a:p>
          </p:txBody>
        </p:sp>
        <p:sp>
          <p:nvSpPr>
            <p:cNvPr id="26" name="TextBox 25">
              <a:extLst>
                <a:ext uri="{FF2B5EF4-FFF2-40B4-BE49-F238E27FC236}">
                  <a16:creationId xmlns:a16="http://schemas.microsoft.com/office/drawing/2014/main" id="{FBE9B321-D7AE-DC0D-CB1B-0B68B7A806D8}"/>
                </a:ext>
              </a:extLst>
            </p:cNvPr>
            <p:cNvSpPr txBox="1"/>
            <p:nvPr userDrawn="1"/>
          </p:nvSpPr>
          <p:spPr>
            <a:xfrm>
              <a:off x="1078912" y="6416046"/>
              <a:ext cx="3331163" cy="13715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151-0051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東京都渋谷区千駄ヶ谷</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5-27-5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リンクスクエア新宿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階</a:t>
              </a:r>
            </a:p>
          </p:txBody>
        </p:sp>
        <p:sp>
          <p:nvSpPr>
            <p:cNvPr id="27" name="TextBox 26">
              <a:extLst>
                <a:ext uri="{FF2B5EF4-FFF2-40B4-BE49-F238E27FC236}">
                  <a16:creationId xmlns:a16="http://schemas.microsoft.com/office/drawing/2014/main" id="{712F0BEE-05A9-D8DF-B6B8-A6917C10D407}"/>
                </a:ext>
              </a:extLst>
            </p:cNvPr>
            <p:cNvSpPr txBox="1"/>
            <p:nvPr userDrawn="1"/>
          </p:nvSpPr>
          <p:spPr>
            <a:xfrm>
              <a:off x="1078912" y="6559117"/>
              <a:ext cx="3340687" cy="111470"/>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rakurakumeisai@sales.rakus.co.jp  www.rakurakumeisai.jp</a:t>
              </a:r>
              <a:endParaRPr lang="en-GB" sz="800" spc="0" baseline="0" dirty="0">
                <a:solidFill>
                  <a:schemeClr val="tx1"/>
                </a:solidFill>
              </a:endParaRPr>
            </a:p>
          </p:txBody>
        </p:sp>
      </p:grpSp>
      <p:sp>
        <p:nvSpPr>
          <p:cNvPr id="5" name="Text Placeholder 7">
            <a:extLst>
              <a:ext uri="{FF2B5EF4-FFF2-40B4-BE49-F238E27FC236}">
                <a16:creationId xmlns:a16="http://schemas.microsoft.com/office/drawing/2014/main" id="{19A799F2-6D3F-91E7-6302-9F85008D703F}"/>
              </a:ext>
            </a:extLst>
          </p:cNvPr>
          <p:cNvSpPr>
            <a:spLocks noGrp="1"/>
          </p:cNvSpPr>
          <p:nvPr>
            <p:ph type="body" sz="quarter" idx="21" hasCustomPrompt="1"/>
          </p:nvPr>
        </p:nvSpPr>
        <p:spPr>
          <a:xfrm>
            <a:off x="501650" y="357864"/>
            <a:ext cx="3780000" cy="489600"/>
          </a:xfr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21" name="Title 1">
            <a:extLst>
              <a:ext uri="{FF2B5EF4-FFF2-40B4-BE49-F238E27FC236}">
                <a16:creationId xmlns:a16="http://schemas.microsoft.com/office/drawing/2014/main" id="{8FD14E93-0E8B-3C5D-11F9-536941E17F91}"/>
              </a:ext>
            </a:extLst>
          </p:cNvPr>
          <p:cNvSpPr>
            <a:spLocks noGrp="1"/>
          </p:cNvSpPr>
          <p:nvPr>
            <p:ph type="ctrTitle" hasCustomPrompt="1"/>
          </p:nvPr>
        </p:nvSpPr>
        <p:spPr bwMode="white">
          <a:xfrm>
            <a:off x="479425" y="2812279"/>
            <a:ext cx="5328000" cy="2552935"/>
          </a:xfrm>
        </p:spPr>
        <p:txBody>
          <a:bodyPr anchor="t" anchorCtr="0"/>
          <a:lstStyle>
            <a:lvl1pPr algn="l">
              <a:lnSpc>
                <a:spcPct val="100000"/>
              </a:lnSpc>
              <a:defRPr sz="5300">
                <a:solidFill>
                  <a:schemeClr val="tx1"/>
                </a:solidFill>
              </a:defRPr>
            </a:lvl1pPr>
          </a:lstStyle>
          <a:p>
            <a:r>
              <a:rPr lang="en-GB" dirty="0"/>
              <a:t>Headline</a:t>
            </a:r>
          </a:p>
        </p:txBody>
      </p:sp>
      <p:sp>
        <p:nvSpPr>
          <p:cNvPr id="22" name="Text Placeholder 12">
            <a:extLst>
              <a:ext uri="{FF2B5EF4-FFF2-40B4-BE49-F238E27FC236}">
                <a16:creationId xmlns:a16="http://schemas.microsoft.com/office/drawing/2014/main" id="{06B834B3-670B-CB4D-0910-5CFECF16B3E8}"/>
              </a:ext>
            </a:extLst>
          </p:cNvPr>
          <p:cNvSpPr>
            <a:spLocks noGrp="1"/>
          </p:cNvSpPr>
          <p:nvPr>
            <p:ph type="body" sz="quarter" idx="18" hasCustomPrompt="1"/>
          </p:nvPr>
        </p:nvSpPr>
        <p:spPr>
          <a:xfrm>
            <a:off x="479424" y="2470570"/>
            <a:ext cx="5328000" cy="294664"/>
          </a:xfrm>
        </p:spPr>
        <p:txBody>
          <a:bodyPr/>
          <a:lstStyle>
            <a:lvl1pPr marL="0" indent="0">
              <a:buFontTx/>
              <a:buNone/>
              <a:defRPr sz="1600">
                <a:solidFill>
                  <a:schemeClr val="tx1"/>
                </a:solidFill>
              </a:defRPr>
            </a:lvl1pPr>
            <a:lvl2pPr marL="360000" indent="0">
              <a:buFontTx/>
              <a:buNone/>
              <a:defRPr/>
            </a:lvl2pPr>
            <a:lvl3pPr marL="720000" indent="0">
              <a:buFontTx/>
              <a:buNone/>
              <a:defRPr/>
            </a:lvl3pPr>
            <a:lvl4pPr>
              <a:buFontTx/>
              <a:buNone/>
              <a:defRPr/>
            </a:lvl4pPr>
            <a:lvl5pPr>
              <a:buFontTx/>
              <a:buNone/>
              <a:defRPr/>
            </a:lvl5pPr>
          </a:lstStyle>
          <a:p>
            <a:pPr lvl="0"/>
            <a:r>
              <a:rPr lang="en-US" dirty="0"/>
              <a:t>Click to edit Title</a:t>
            </a:r>
            <a:endParaRPr lang="en-GB" dirty="0"/>
          </a:p>
        </p:txBody>
      </p:sp>
      <p:sp>
        <p:nvSpPr>
          <p:cNvPr id="4" name="Text Placeholder 21">
            <a:extLst>
              <a:ext uri="{FF2B5EF4-FFF2-40B4-BE49-F238E27FC236}">
                <a16:creationId xmlns:a16="http://schemas.microsoft.com/office/drawing/2014/main" id="{8FF49BFE-B8FD-F59B-7D44-86A0C831B0AB}"/>
              </a:ext>
            </a:extLst>
          </p:cNvPr>
          <p:cNvSpPr>
            <a:spLocks noGrp="1"/>
          </p:cNvSpPr>
          <p:nvPr>
            <p:ph type="body" sz="quarter" idx="23" hasCustomPrompt="1"/>
          </p:nvPr>
        </p:nvSpPr>
        <p:spPr>
          <a:xfrm>
            <a:off x="10272575" y="6538912"/>
            <a:ext cx="1440000" cy="180000"/>
          </a:xfrm>
        </p:spPr>
        <p:txBody>
          <a:bodyPr/>
          <a:lstStyle>
            <a:lvl1pPr marL="0" indent="0" algn="r">
              <a:buFontTx/>
              <a:buNone/>
              <a:defRPr sz="800" b="0"/>
            </a:lvl1pPr>
            <a:lvl5pPr>
              <a:buFontTx/>
              <a:buNone/>
              <a:defRPr/>
            </a:lvl5pPr>
          </a:lstStyle>
          <a:p>
            <a:pPr lvl="0"/>
            <a:r>
              <a:rPr lang="en-US" dirty="0"/>
              <a:t>Edit </a:t>
            </a:r>
            <a:r>
              <a:rPr lang="en-US" dirty="0" err="1"/>
              <a:t>Ver.No</a:t>
            </a:r>
            <a:endParaRPr lang="en-US" dirty="0"/>
          </a:p>
        </p:txBody>
      </p:sp>
      <p:sp>
        <p:nvSpPr>
          <p:cNvPr id="13" name="TextBox 19">
            <a:extLst>
              <a:ext uri="{FF2B5EF4-FFF2-40B4-BE49-F238E27FC236}">
                <a16:creationId xmlns:a16="http://schemas.microsoft.com/office/drawing/2014/main" id="{84F6E71C-1609-9D18-E019-473013071D6F}"/>
              </a:ext>
            </a:extLst>
          </p:cNvPr>
          <p:cNvSpPr txBox="1"/>
          <p:nvPr userDrawn="1"/>
        </p:nvSpPr>
        <p:spPr>
          <a:xfrm>
            <a:off x="10272575" y="6303741"/>
            <a:ext cx="1440000" cy="179999"/>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i="0" u="none" strike="noStrike" spc="0" baseline="0" dirty="0">
                <a:solidFill>
                  <a:schemeClr val="tx1"/>
                </a:solidFill>
                <a:latin typeface="BIZ UDPGothic" panose="020B0400000000000000" pitchFamily="34" charset="-128"/>
                <a:ea typeface="BIZ UDPGothic" panose="020B0400000000000000" pitchFamily="34" charset="-128"/>
              </a:rPr>
              <a:t>Confidential</a:t>
            </a:r>
            <a:endParaRPr lang="en-GB" sz="800" b="1" spc="0" baseline="0" dirty="0">
              <a:solidFill>
                <a:schemeClr val="tx1"/>
              </a:solidFill>
            </a:endParaRPr>
          </a:p>
        </p:txBody>
      </p:sp>
      <p:sp>
        <p:nvSpPr>
          <p:cNvPr id="3" name="TextBox 18">
            <a:extLst>
              <a:ext uri="{FF2B5EF4-FFF2-40B4-BE49-F238E27FC236}">
                <a16:creationId xmlns:a16="http://schemas.microsoft.com/office/drawing/2014/main" id="{30B75104-19B3-82E8-2E8E-FE5834160C60}"/>
              </a:ext>
            </a:extLst>
          </p:cNvPr>
          <p:cNvSpPr txBox="1"/>
          <p:nvPr userDrawn="1"/>
        </p:nvSpPr>
        <p:spPr>
          <a:xfrm>
            <a:off x="4515656" y="6416046"/>
            <a:ext cx="3918732"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０３</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５３０８</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７３２１（</a:t>
            </a:r>
            <a:r>
              <a:rPr lang="zh-TW"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zh-TW" sz="800" b="0" i="0" u="none" strike="noStrike" spc="0" baseline="0" dirty="0">
                <a:solidFill>
                  <a:schemeClr val="tx1"/>
                </a:solidFill>
                <a:latin typeface="BIZ UDPGothic" panose="020B0400000000000000" pitchFamily="34" charset="-128"/>
                <a:ea typeface="BIZ UDPGothic" panose="020B0400000000000000" pitchFamily="34" charset="-128"/>
              </a:rPr>
              <a:t>    052-218-6937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zh-TW" altLang="en-US" sz="800" b="0" i="0" u="none" strike="noStrike" spc="0" baseline="0" dirty="0">
                <a:solidFill>
                  <a:schemeClr val="tx1"/>
                </a:solidFill>
                <a:latin typeface="BIZ UDPGothic" panose="020B0400000000000000" pitchFamily="34" charset="-128"/>
                <a:ea typeface="BIZ UDPGothic" panose="020B0400000000000000" pitchFamily="34" charset="-128"/>
              </a:rPr>
              <a:t>名古屋</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p>
        </p:txBody>
      </p:sp>
      <p:sp>
        <p:nvSpPr>
          <p:cNvPr id="8" name="TextBox 19">
            <a:extLst>
              <a:ext uri="{FF2B5EF4-FFF2-40B4-BE49-F238E27FC236}">
                <a16:creationId xmlns:a16="http://schemas.microsoft.com/office/drawing/2014/main" id="{7FA38555-1597-9F22-DB9C-013D236D4C5C}"/>
              </a:ext>
            </a:extLst>
          </p:cNvPr>
          <p:cNvSpPr txBox="1"/>
          <p:nvPr userDrawn="1"/>
        </p:nvSpPr>
        <p:spPr>
          <a:xfrm>
            <a:off x="4515658" y="6559117"/>
            <a:ext cx="3358348"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06-76</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５６</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６１０１（大阪）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092-688-0220</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（福岡）</a:t>
            </a:r>
            <a:endParaRPr lang="en-GB" sz="800" spc="0" baseline="0" dirty="0">
              <a:solidFill>
                <a:schemeClr val="tx1"/>
              </a:solidFill>
            </a:endParaRPr>
          </a:p>
        </p:txBody>
      </p:sp>
      <p:sp>
        <p:nvSpPr>
          <p:cNvPr id="9" name="TextBox 19">
            <a:extLst>
              <a:ext uri="{FF2B5EF4-FFF2-40B4-BE49-F238E27FC236}">
                <a16:creationId xmlns:a16="http://schemas.microsoft.com/office/drawing/2014/main" id="{DBC23146-9F01-7A4A-9FF9-F1DB8E05CBFD}"/>
              </a:ext>
            </a:extLst>
          </p:cNvPr>
          <p:cNvSpPr txBox="1"/>
          <p:nvPr userDrawn="1"/>
        </p:nvSpPr>
        <p:spPr>
          <a:xfrm>
            <a:off x="7202508" y="6559117"/>
            <a:ext cx="3358348"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受付時間 平日</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9:30〜18:00</a:t>
            </a:r>
            <a:endParaRPr lang="en-GB" sz="800" spc="0" baseline="0" dirty="0">
              <a:solidFill>
                <a:schemeClr val="tx1"/>
              </a:solidFill>
            </a:endParaRPr>
          </a:p>
        </p:txBody>
      </p:sp>
    </p:spTree>
    <p:extLst>
      <p:ext uri="{BB962C8B-B14F-4D97-AF65-F5344CB8AC3E}">
        <p14:creationId xmlns:p14="http://schemas.microsoft.com/office/powerpoint/2010/main" val="1078632026"/>
      </p:ext>
    </p:extLst>
  </p:cSld>
  <p:clrMapOvr>
    <a:masterClrMapping/>
  </p:clrMapOvr>
  <p:extLst>
    <p:ext uri="{DCECCB84-F9BA-43D5-87BE-67443E8EF086}">
      <p15:sldGuideLst xmlns:p15="http://schemas.microsoft.com/office/powerpoint/2012/main">
        <p15:guide id="1" orient="horz" pos="3861"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タイトル２">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6FB9B19-D62A-F42C-4813-EA627032FF41}"/>
              </a:ext>
            </a:extLst>
          </p:cNvPr>
          <p:cNvSpPr>
            <a:spLocks noGrp="1"/>
          </p:cNvSpPr>
          <p:nvPr>
            <p:ph type="pic" sz="quarter" idx="19" hasCustomPrompt="1"/>
          </p:nvPr>
        </p:nvSpPr>
        <p:spPr>
          <a:xfrm>
            <a:off x="0" y="0"/>
            <a:ext cx="12192000" cy="6129338"/>
          </a:xfrm>
          <a:solidFill>
            <a:schemeClr val="tx1">
              <a:lumMod val="10000"/>
              <a:lumOff val="90000"/>
            </a:schemeClr>
          </a:solidFill>
        </p:spPr>
        <p:txBody>
          <a:bodyPr tIns="108000"/>
          <a:lstStyle>
            <a:lvl1pPr marL="0" indent="0" algn="ctr">
              <a:lnSpc>
                <a:spcPct val="100000"/>
              </a:lnSpc>
              <a:buNone/>
              <a:defRPr/>
            </a:lvl1pPr>
          </a:lstStyle>
          <a:p>
            <a:r>
              <a:rPr lang="en-US" dirty="0"/>
              <a:t>Click to insert picture</a:t>
            </a:r>
            <a:br>
              <a:rPr lang="en-US" dirty="0"/>
            </a:br>
            <a:r>
              <a:rPr lang="en-US" dirty="0"/>
              <a:t>using the Insert tab</a:t>
            </a:r>
            <a:endParaRPr lang="en-GB" dirty="0"/>
          </a:p>
        </p:txBody>
      </p:sp>
      <p:sp>
        <p:nvSpPr>
          <p:cNvPr id="18" name="Text Placeholder 7">
            <a:extLst>
              <a:ext uri="{FF2B5EF4-FFF2-40B4-BE49-F238E27FC236}">
                <a16:creationId xmlns:a16="http://schemas.microsoft.com/office/drawing/2014/main" id="{CB93C7AE-F34E-451E-B062-2D9896A0FD7A}"/>
              </a:ext>
            </a:extLst>
          </p:cNvPr>
          <p:cNvSpPr>
            <a:spLocks noGrp="1"/>
          </p:cNvSpPr>
          <p:nvPr>
            <p:ph type="body" sz="quarter" idx="24" hasCustomPrompt="1"/>
          </p:nvPr>
        </p:nvSpPr>
        <p:spPr>
          <a:xfrm>
            <a:off x="4763" y="0"/>
            <a:ext cx="12182474" cy="6132503"/>
          </a:xfrm>
          <a:solidFill>
            <a:schemeClr val="bg1">
              <a:alpha val="74902"/>
            </a:schemeClr>
          </a:solid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20" name="Text Placeholder 7">
            <a:extLst>
              <a:ext uri="{FF2B5EF4-FFF2-40B4-BE49-F238E27FC236}">
                <a16:creationId xmlns:a16="http://schemas.microsoft.com/office/drawing/2014/main" id="{1C84279B-8BD3-121C-1991-ADC69B410520}"/>
              </a:ext>
            </a:extLst>
          </p:cNvPr>
          <p:cNvSpPr>
            <a:spLocks noGrp="1"/>
          </p:cNvSpPr>
          <p:nvPr>
            <p:ph type="body" sz="quarter" idx="20" hasCustomPrompt="1"/>
          </p:nvPr>
        </p:nvSpPr>
        <p:spPr>
          <a:xfrm>
            <a:off x="6279525" y="-8662"/>
            <a:ext cx="5922000" cy="6138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10" name="Rectangle 9">
            <a:extLst>
              <a:ext uri="{FF2B5EF4-FFF2-40B4-BE49-F238E27FC236}">
                <a16:creationId xmlns:a16="http://schemas.microsoft.com/office/drawing/2014/main" id="{385C741C-00D7-7DC4-DA03-49595C41C898}"/>
              </a:ext>
            </a:extLst>
          </p:cNvPr>
          <p:cNvSpPr/>
          <p:nvPr userDrawn="1"/>
        </p:nvSpPr>
        <p:spPr>
          <a:xfrm>
            <a:off x="0" y="6138000"/>
            <a:ext cx="12192000" cy="72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endParaRPr lang="en-GB" sz="1300" dirty="0">
              <a:solidFill>
                <a:schemeClr val="bg1"/>
              </a:solidFill>
            </a:endParaRPr>
          </a:p>
        </p:txBody>
      </p:sp>
      <p:grpSp>
        <p:nvGrpSpPr>
          <p:cNvPr id="23" name="Group 22">
            <a:extLst>
              <a:ext uri="{FF2B5EF4-FFF2-40B4-BE49-F238E27FC236}">
                <a16:creationId xmlns:a16="http://schemas.microsoft.com/office/drawing/2014/main" id="{11E1A1B1-C19C-F1D8-2883-2E67A7D41A48}"/>
              </a:ext>
            </a:extLst>
          </p:cNvPr>
          <p:cNvGrpSpPr/>
          <p:nvPr userDrawn="1"/>
        </p:nvGrpSpPr>
        <p:grpSpPr>
          <a:xfrm>
            <a:off x="503237" y="6279121"/>
            <a:ext cx="3916362" cy="391466"/>
            <a:chOff x="503237" y="6279121"/>
            <a:chExt cx="3916362" cy="391466"/>
          </a:xfrm>
        </p:grpSpPr>
        <p:pic>
          <p:nvPicPr>
            <p:cNvPr id="24" name="Graphic 23">
              <a:extLst>
                <a:ext uri="{FF2B5EF4-FFF2-40B4-BE49-F238E27FC236}">
                  <a16:creationId xmlns:a16="http://schemas.microsoft.com/office/drawing/2014/main" id="{2E96F5E4-7DA7-41A2-FAAD-7A301B3FF0A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237" y="6302379"/>
              <a:ext cx="309321" cy="360000"/>
            </a:xfrm>
            <a:prstGeom prst="rect">
              <a:avLst/>
            </a:prstGeom>
          </p:spPr>
        </p:pic>
        <p:sp>
          <p:nvSpPr>
            <p:cNvPr id="25" name="TextBox 24">
              <a:extLst>
                <a:ext uri="{FF2B5EF4-FFF2-40B4-BE49-F238E27FC236}">
                  <a16:creationId xmlns:a16="http://schemas.microsoft.com/office/drawing/2014/main" id="{48DFF593-0956-CD83-6AC5-0CA83BA206A7}"/>
                </a:ext>
              </a:extLst>
            </p:cNvPr>
            <p:cNvSpPr txBox="1"/>
            <p:nvPr userDrawn="1"/>
          </p:nvSpPr>
          <p:spPr>
            <a:xfrm>
              <a:off x="1078913" y="6279121"/>
              <a:ext cx="3074620" cy="10259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株式会社ラクス </a:t>
              </a:r>
              <a:r>
                <a:rPr lang="ja-JP" altLang="en-US" sz="800" b="0" i="0" u="none" strike="noStrike" spc="0" baseline="0">
                  <a:solidFill>
                    <a:schemeClr val="tx1"/>
                  </a:solidFill>
                  <a:latin typeface="BIZ UDPGothic" panose="020B0400000000000000" pitchFamily="34" charset="-128"/>
                  <a:ea typeface="BIZ UDPGothic" panose="020B0400000000000000" pitchFamily="34" charset="-128"/>
                </a:rPr>
                <a:t>「楽楽明細」</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担当</a:t>
              </a:r>
            </a:p>
          </p:txBody>
        </p:sp>
        <p:sp>
          <p:nvSpPr>
            <p:cNvPr id="26" name="TextBox 25">
              <a:extLst>
                <a:ext uri="{FF2B5EF4-FFF2-40B4-BE49-F238E27FC236}">
                  <a16:creationId xmlns:a16="http://schemas.microsoft.com/office/drawing/2014/main" id="{FBE9B321-D7AE-DC0D-CB1B-0B68B7A806D8}"/>
                </a:ext>
              </a:extLst>
            </p:cNvPr>
            <p:cNvSpPr txBox="1"/>
            <p:nvPr userDrawn="1"/>
          </p:nvSpPr>
          <p:spPr>
            <a:xfrm>
              <a:off x="1078912" y="6416046"/>
              <a:ext cx="3331163" cy="13715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151-0051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東京都渋谷区千駄ヶ谷</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5-27-5 </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リンクスクエア新宿 </a:t>
              </a: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7</a:t>
              </a:r>
              <a:r>
                <a:rPr lang="ja-JP" altLang="en-US" sz="800" b="0" i="0" u="none" strike="noStrike" spc="0" baseline="0" dirty="0">
                  <a:solidFill>
                    <a:schemeClr val="tx1"/>
                  </a:solidFill>
                  <a:latin typeface="BIZ UDPGothic" panose="020B0400000000000000" pitchFamily="34" charset="-128"/>
                  <a:ea typeface="BIZ UDPGothic" panose="020B0400000000000000" pitchFamily="34" charset="-128"/>
                </a:rPr>
                <a:t>階</a:t>
              </a:r>
            </a:p>
          </p:txBody>
        </p:sp>
        <p:sp>
          <p:nvSpPr>
            <p:cNvPr id="27" name="TextBox 26">
              <a:extLst>
                <a:ext uri="{FF2B5EF4-FFF2-40B4-BE49-F238E27FC236}">
                  <a16:creationId xmlns:a16="http://schemas.microsoft.com/office/drawing/2014/main" id="{712F0BEE-05A9-D8DF-B6B8-A6917C10D407}"/>
                </a:ext>
              </a:extLst>
            </p:cNvPr>
            <p:cNvSpPr txBox="1"/>
            <p:nvPr userDrawn="1"/>
          </p:nvSpPr>
          <p:spPr>
            <a:xfrm>
              <a:off x="1078912" y="6559117"/>
              <a:ext cx="3340687" cy="111470"/>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b="0" i="0" u="none" strike="noStrike" spc="0" baseline="0" dirty="0">
                  <a:solidFill>
                    <a:schemeClr val="tx1"/>
                  </a:solidFill>
                  <a:latin typeface="BIZ UDPGothic" panose="020B0400000000000000" pitchFamily="34" charset="-128"/>
                  <a:ea typeface="BIZ UDPGothic" panose="020B0400000000000000" pitchFamily="34" charset="-128"/>
                </a:rPr>
                <a:t>rakurakumeisai@sales.rakus.co.jp  www.rakurakumeisai.jp</a:t>
              </a:r>
              <a:endParaRPr lang="en-GB" sz="800" spc="0" baseline="0" dirty="0">
                <a:solidFill>
                  <a:schemeClr val="tx1"/>
                </a:solidFill>
              </a:endParaRPr>
            </a:p>
          </p:txBody>
        </p:sp>
      </p:grpSp>
      <p:sp>
        <p:nvSpPr>
          <p:cNvPr id="5" name="Text Placeholder 7">
            <a:extLst>
              <a:ext uri="{FF2B5EF4-FFF2-40B4-BE49-F238E27FC236}">
                <a16:creationId xmlns:a16="http://schemas.microsoft.com/office/drawing/2014/main" id="{19A799F2-6D3F-91E7-6302-9F85008D703F}"/>
              </a:ext>
            </a:extLst>
          </p:cNvPr>
          <p:cNvSpPr>
            <a:spLocks noGrp="1"/>
          </p:cNvSpPr>
          <p:nvPr>
            <p:ph type="body" sz="quarter" idx="21" hasCustomPrompt="1"/>
          </p:nvPr>
        </p:nvSpPr>
        <p:spPr>
          <a:xfrm>
            <a:off x="501650" y="357864"/>
            <a:ext cx="3780000" cy="489600"/>
          </a:xfr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tx1">
                    <a:alpha val="0"/>
                  </a:schemeClr>
                </a:solidFill>
              </a:defRPr>
            </a:lvl1pPr>
          </a:lstStyle>
          <a:p>
            <a:pPr lvl="0"/>
            <a:r>
              <a:rPr lang="en-US" dirty="0"/>
              <a:t>x</a:t>
            </a:r>
            <a:endParaRPr lang="en-GB" dirty="0"/>
          </a:p>
        </p:txBody>
      </p:sp>
      <p:sp>
        <p:nvSpPr>
          <p:cNvPr id="21" name="Title 1">
            <a:extLst>
              <a:ext uri="{FF2B5EF4-FFF2-40B4-BE49-F238E27FC236}">
                <a16:creationId xmlns:a16="http://schemas.microsoft.com/office/drawing/2014/main" id="{8FD14E93-0E8B-3C5D-11F9-536941E17F91}"/>
              </a:ext>
            </a:extLst>
          </p:cNvPr>
          <p:cNvSpPr>
            <a:spLocks noGrp="1"/>
          </p:cNvSpPr>
          <p:nvPr>
            <p:ph type="ctrTitle" hasCustomPrompt="1"/>
          </p:nvPr>
        </p:nvSpPr>
        <p:spPr bwMode="white">
          <a:xfrm>
            <a:off x="479425" y="2812279"/>
            <a:ext cx="5328000" cy="2552935"/>
          </a:xfrm>
        </p:spPr>
        <p:txBody>
          <a:bodyPr anchor="t" anchorCtr="0"/>
          <a:lstStyle>
            <a:lvl1pPr algn="l">
              <a:lnSpc>
                <a:spcPct val="100000"/>
              </a:lnSpc>
              <a:defRPr sz="5300">
                <a:solidFill>
                  <a:schemeClr val="tx1"/>
                </a:solidFill>
              </a:defRPr>
            </a:lvl1pPr>
          </a:lstStyle>
          <a:p>
            <a:r>
              <a:rPr lang="en-GB" dirty="0"/>
              <a:t>Headline</a:t>
            </a:r>
          </a:p>
        </p:txBody>
      </p:sp>
      <p:sp>
        <p:nvSpPr>
          <p:cNvPr id="22" name="Text Placeholder 12">
            <a:extLst>
              <a:ext uri="{FF2B5EF4-FFF2-40B4-BE49-F238E27FC236}">
                <a16:creationId xmlns:a16="http://schemas.microsoft.com/office/drawing/2014/main" id="{06B834B3-670B-CB4D-0910-5CFECF16B3E8}"/>
              </a:ext>
            </a:extLst>
          </p:cNvPr>
          <p:cNvSpPr>
            <a:spLocks noGrp="1"/>
          </p:cNvSpPr>
          <p:nvPr>
            <p:ph type="body" sz="quarter" idx="18" hasCustomPrompt="1"/>
          </p:nvPr>
        </p:nvSpPr>
        <p:spPr>
          <a:xfrm>
            <a:off x="479424" y="2470570"/>
            <a:ext cx="5328000" cy="294664"/>
          </a:xfrm>
        </p:spPr>
        <p:txBody>
          <a:bodyPr/>
          <a:lstStyle>
            <a:lvl1pPr marL="0" indent="0">
              <a:buFontTx/>
              <a:buNone/>
              <a:defRPr sz="1600">
                <a:solidFill>
                  <a:schemeClr val="tx1"/>
                </a:solidFill>
              </a:defRPr>
            </a:lvl1pPr>
            <a:lvl2pPr marL="360000" indent="0">
              <a:buFontTx/>
              <a:buNone/>
              <a:defRPr/>
            </a:lvl2pPr>
            <a:lvl3pPr marL="720000" indent="0">
              <a:buFontTx/>
              <a:buNone/>
              <a:defRPr/>
            </a:lvl3pPr>
            <a:lvl4pPr>
              <a:buFontTx/>
              <a:buNone/>
              <a:defRPr/>
            </a:lvl4pPr>
            <a:lvl5pPr>
              <a:buFontTx/>
              <a:buNone/>
              <a:defRPr/>
            </a:lvl5pPr>
          </a:lstStyle>
          <a:p>
            <a:pPr lvl="0"/>
            <a:r>
              <a:rPr lang="en-US" dirty="0"/>
              <a:t>Click to edit Title</a:t>
            </a:r>
            <a:endParaRPr lang="en-GB" dirty="0"/>
          </a:p>
        </p:txBody>
      </p:sp>
      <p:sp>
        <p:nvSpPr>
          <p:cNvPr id="4" name="Text Placeholder 21">
            <a:extLst>
              <a:ext uri="{FF2B5EF4-FFF2-40B4-BE49-F238E27FC236}">
                <a16:creationId xmlns:a16="http://schemas.microsoft.com/office/drawing/2014/main" id="{8FF49BFE-B8FD-F59B-7D44-86A0C831B0AB}"/>
              </a:ext>
            </a:extLst>
          </p:cNvPr>
          <p:cNvSpPr>
            <a:spLocks noGrp="1"/>
          </p:cNvSpPr>
          <p:nvPr>
            <p:ph type="body" sz="quarter" idx="23" hasCustomPrompt="1"/>
          </p:nvPr>
        </p:nvSpPr>
        <p:spPr>
          <a:xfrm>
            <a:off x="10272575" y="6538912"/>
            <a:ext cx="1440000" cy="180000"/>
          </a:xfrm>
        </p:spPr>
        <p:txBody>
          <a:bodyPr/>
          <a:lstStyle>
            <a:lvl1pPr marL="0" indent="0" algn="r">
              <a:buFontTx/>
              <a:buNone/>
              <a:defRPr sz="800" b="0"/>
            </a:lvl1pPr>
            <a:lvl5pPr>
              <a:buFontTx/>
              <a:buNone/>
              <a:defRPr/>
            </a:lvl5pPr>
          </a:lstStyle>
          <a:p>
            <a:pPr lvl="0"/>
            <a:r>
              <a:rPr lang="en-US" dirty="0"/>
              <a:t>Edit </a:t>
            </a:r>
            <a:r>
              <a:rPr lang="en-US" dirty="0" err="1"/>
              <a:t>Ver.No</a:t>
            </a:r>
            <a:endParaRPr lang="en-US" dirty="0"/>
          </a:p>
        </p:txBody>
      </p:sp>
      <p:sp>
        <p:nvSpPr>
          <p:cNvPr id="13" name="TextBox 19">
            <a:extLst>
              <a:ext uri="{FF2B5EF4-FFF2-40B4-BE49-F238E27FC236}">
                <a16:creationId xmlns:a16="http://schemas.microsoft.com/office/drawing/2014/main" id="{84F6E71C-1609-9D18-E019-473013071D6F}"/>
              </a:ext>
            </a:extLst>
          </p:cNvPr>
          <p:cNvSpPr txBox="1"/>
          <p:nvPr userDrawn="1"/>
        </p:nvSpPr>
        <p:spPr>
          <a:xfrm>
            <a:off x="10272575" y="6303741"/>
            <a:ext cx="1440000" cy="179999"/>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i="0" u="none" strike="noStrike" spc="0" baseline="0" dirty="0">
                <a:solidFill>
                  <a:schemeClr val="tx1"/>
                </a:solidFill>
                <a:latin typeface="BIZ UDPGothic" panose="020B0400000000000000" pitchFamily="34" charset="-128"/>
                <a:ea typeface="BIZ UDPGothic" panose="020B0400000000000000" pitchFamily="34" charset="-128"/>
              </a:rPr>
              <a:t>Confidential</a:t>
            </a:r>
            <a:endParaRPr lang="en-GB" sz="800" b="1" spc="0" baseline="0" dirty="0">
              <a:solidFill>
                <a:schemeClr val="tx1"/>
              </a:solidFill>
            </a:endParaRPr>
          </a:p>
        </p:txBody>
      </p:sp>
    </p:spTree>
    <p:extLst>
      <p:ext uri="{BB962C8B-B14F-4D97-AF65-F5344CB8AC3E}">
        <p14:creationId xmlns:p14="http://schemas.microsoft.com/office/powerpoint/2010/main" val="3962881792"/>
      </p:ext>
    </p:extLst>
  </p:cSld>
  <p:clrMapOvr>
    <a:masterClrMapping/>
  </p:clrMapOvr>
  <p:extLst>
    <p:ext uri="{DCECCB84-F9BA-43D5-87BE-67443E8EF086}">
      <p15:sldGuideLst xmlns:p15="http://schemas.microsoft.com/office/powerpoint/2012/main">
        <p15:guide id="1" orient="horz" pos="3861"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次１">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7C999CA-1CEC-5151-7530-FD9A1A73B9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5375" y="1278000"/>
            <a:ext cx="5046150" cy="5580000"/>
          </a:xfrm>
          <a:prstGeom prst="rect">
            <a:avLst/>
          </a:prstGeom>
        </p:spPr>
      </p:pic>
      <p:sp>
        <p:nvSpPr>
          <p:cNvPr id="2" name="Title 1">
            <a:extLst>
              <a:ext uri="{FF2B5EF4-FFF2-40B4-BE49-F238E27FC236}">
                <a16:creationId xmlns:a16="http://schemas.microsoft.com/office/drawing/2014/main" id="{7A3AAC68-24D6-5FF7-BD6E-75EA2B51B44A}"/>
              </a:ext>
            </a:extLst>
          </p:cNvPr>
          <p:cNvSpPr>
            <a:spLocks noGrp="1"/>
          </p:cNvSpPr>
          <p:nvPr>
            <p:ph type="title" hasCustomPrompt="1"/>
          </p:nvPr>
        </p:nvSpPr>
        <p:spPr>
          <a:xfrm>
            <a:off x="479424" y="384646"/>
            <a:ext cx="9789991" cy="793750"/>
          </a:xfrm>
        </p:spPr>
        <p:txBody>
          <a:bodyPr/>
          <a:lstStyle>
            <a:lvl1pPr>
              <a:defRPr>
                <a:solidFill>
                  <a:schemeClr val="tx2"/>
                </a:solidFill>
              </a:defRPr>
            </a:lvl1pPr>
          </a:lstStyle>
          <a:p>
            <a:r>
              <a:rPr lang="en-US" dirty="0" err="1"/>
              <a:t>目次</a:t>
            </a:r>
            <a:endParaRPr lang="en-GB" dirty="0"/>
          </a:p>
        </p:txBody>
      </p:sp>
      <p:sp>
        <p:nvSpPr>
          <p:cNvPr id="6" name="Slide Number Placeholder 5">
            <a:extLst>
              <a:ext uri="{FF2B5EF4-FFF2-40B4-BE49-F238E27FC236}">
                <a16:creationId xmlns:a16="http://schemas.microsoft.com/office/drawing/2014/main" id="{B3C9E476-A5D7-554D-EE38-3D6FF8F8CD43}"/>
              </a:ext>
            </a:extLst>
          </p:cNvPr>
          <p:cNvSpPr>
            <a:spLocks noGrp="1"/>
          </p:cNvSpPr>
          <p:nvPr>
            <p:ph type="sldNum" sz="quarter" idx="12"/>
          </p:nvPr>
        </p:nvSpPr>
        <p:spPr/>
        <p:txBody>
          <a:bodyPr/>
          <a:lstStyle/>
          <a:p>
            <a:fld id="{D8A28372-6A5A-4399-8FC5-CCF396CD4981}" type="slidenum">
              <a:rPr lang="en-GB" smtClean="0"/>
              <a:t>‹#›</a:t>
            </a:fld>
            <a:endParaRPr lang="en-GB"/>
          </a:p>
        </p:txBody>
      </p:sp>
      <p:sp>
        <p:nvSpPr>
          <p:cNvPr id="8" name="Text Placeholder 2">
            <a:extLst>
              <a:ext uri="{FF2B5EF4-FFF2-40B4-BE49-F238E27FC236}">
                <a16:creationId xmlns:a16="http://schemas.microsoft.com/office/drawing/2014/main" id="{DB04CD21-305B-A5B6-8981-ECE00D6D42D7}"/>
              </a:ext>
            </a:extLst>
          </p:cNvPr>
          <p:cNvSpPr>
            <a:spLocks noGrp="1"/>
          </p:cNvSpPr>
          <p:nvPr>
            <p:ph type="body" sz="quarter" idx="13" hasCustomPrompt="1"/>
          </p:nvPr>
        </p:nvSpPr>
        <p:spPr>
          <a:xfrm>
            <a:off x="479424" y="1313104"/>
            <a:ext cx="6696627" cy="4492384"/>
          </a:xfrm>
        </p:spPr>
        <p:txBody>
          <a:bodyPr tIns="0"/>
          <a:lstStyle>
            <a:lvl1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1pPr>
            <a:lvl2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2pPr>
            <a:lvl3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3pPr>
            <a:lvl4pPr marL="432000" indent="-396000">
              <a:lnSpc>
                <a:spcPct val="100000"/>
              </a:lnSpc>
              <a:spcBef>
                <a:spcPts val="0"/>
              </a:spcBef>
              <a:spcAft>
                <a:spcPts val="1600"/>
              </a:spcAft>
              <a:buClr>
                <a:schemeClr val="tx1"/>
              </a:buClr>
              <a:buFont typeface="+mj-lt"/>
              <a:buAutoNum type="arabicPeriod"/>
              <a:defRPr sz="2300" b="1">
                <a:solidFill>
                  <a:schemeClr val="tx1"/>
                </a:solidFill>
              </a:defRPr>
            </a:lvl4pPr>
            <a:lvl5pPr marL="432000" indent="-396000">
              <a:lnSpc>
                <a:spcPct val="100000"/>
              </a:lnSpc>
              <a:spcBef>
                <a:spcPts val="0"/>
              </a:spcBef>
              <a:spcAft>
                <a:spcPts val="1600"/>
              </a:spcAft>
              <a:buClr>
                <a:schemeClr val="tx1"/>
              </a:buClr>
              <a:buFont typeface="+mj-lt"/>
              <a:buAutoNum type="arabicPeriod"/>
              <a:defRPr sz="2300" b="1">
                <a:solidFill>
                  <a:schemeClr val="tx1"/>
                </a:solidFill>
              </a:defRPr>
            </a:lvl5pPr>
            <a:lvl6pPr marL="432000" indent="-396000">
              <a:lnSpc>
                <a:spcPct val="100000"/>
              </a:lnSpc>
              <a:spcBef>
                <a:spcPts val="0"/>
              </a:spcBef>
              <a:spcAft>
                <a:spcPts val="1600"/>
              </a:spcAft>
              <a:buClr>
                <a:schemeClr val="tx1"/>
              </a:buClr>
              <a:buFont typeface="+mj-lt"/>
              <a:buAutoNum type="arabicPeriod"/>
              <a:defRPr sz="2300" b="1">
                <a:solidFill>
                  <a:schemeClr val="tx1"/>
                </a:solidFill>
              </a:defRPr>
            </a:lvl6pPr>
            <a:lvl7pPr marL="432000" indent="-396000">
              <a:lnSpc>
                <a:spcPct val="100000"/>
              </a:lnSpc>
              <a:spcBef>
                <a:spcPts val="0"/>
              </a:spcBef>
              <a:spcAft>
                <a:spcPts val="1600"/>
              </a:spcAft>
              <a:buClr>
                <a:schemeClr val="tx1"/>
              </a:buClr>
              <a:buFont typeface="+mj-lt"/>
              <a:buAutoNum type="arabicPeriod"/>
              <a:defRPr sz="2300" b="1">
                <a:solidFill>
                  <a:schemeClr val="tx1"/>
                </a:solidFill>
              </a:defRPr>
            </a:lvl7pPr>
            <a:lvl8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8pPr>
            <a:lvl9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p:txBody>
      </p:sp>
    </p:spTree>
    <p:extLst>
      <p:ext uri="{BB962C8B-B14F-4D97-AF65-F5344CB8AC3E}">
        <p14:creationId xmlns:p14="http://schemas.microsoft.com/office/powerpoint/2010/main" val="57836468"/>
      </p:ext>
    </p:extLst>
  </p:cSld>
  <p:clrMapOvr>
    <a:masterClrMapping/>
  </p:clrMapOvr>
  <p:hf hdr="0" ftr="0" dt="0"/>
  <p:extLst>
    <p:ext uri="{DCECCB84-F9BA-43D5-87BE-67443E8EF086}">
      <p15:sldGuideLst xmlns:p15="http://schemas.microsoft.com/office/powerpoint/2012/main">
        <p15:guide id="1" orient="horz" pos="232" userDrawn="1">
          <p15:clr>
            <a:srgbClr val="A4A3A4"/>
          </p15:clr>
        </p15:guide>
        <p15:guide id="2" orient="horz" pos="822" userDrawn="1">
          <p15:clr>
            <a:srgbClr val="A4A3A4"/>
          </p15:clr>
        </p15:guide>
        <p15:guide id="4" orient="horz" pos="3657"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目次２">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B04CD21-305B-A5B6-8981-ECE00D6D42D7}"/>
              </a:ext>
            </a:extLst>
          </p:cNvPr>
          <p:cNvSpPr>
            <a:spLocks noGrp="1"/>
          </p:cNvSpPr>
          <p:nvPr>
            <p:ph type="body" sz="quarter" idx="13" hasCustomPrompt="1"/>
          </p:nvPr>
        </p:nvSpPr>
        <p:spPr>
          <a:xfrm>
            <a:off x="479425" y="1313104"/>
            <a:ext cx="11233150" cy="4492384"/>
          </a:xfrm>
        </p:spPr>
        <p:txBody>
          <a:bodyPr tIns="0" numCol="2" spcCol="360000"/>
          <a:lstStyle>
            <a:lvl1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1pPr>
            <a:lvl2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2pPr>
            <a:lvl3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3pPr>
            <a:lvl4pPr marL="432000" indent="-396000">
              <a:lnSpc>
                <a:spcPct val="100000"/>
              </a:lnSpc>
              <a:spcBef>
                <a:spcPts val="0"/>
              </a:spcBef>
              <a:spcAft>
                <a:spcPts val="1600"/>
              </a:spcAft>
              <a:buClr>
                <a:schemeClr val="tx1"/>
              </a:buClr>
              <a:buFont typeface="+mj-lt"/>
              <a:buAutoNum type="arabicPeriod"/>
              <a:defRPr sz="2300" b="1">
                <a:solidFill>
                  <a:schemeClr val="tx1"/>
                </a:solidFill>
              </a:defRPr>
            </a:lvl4pPr>
            <a:lvl5pPr marL="432000" indent="-396000">
              <a:lnSpc>
                <a:spcPct val="100000"/>
              </a:lnSpc>
              <a:spcBef>
                <a:spcPts val="0"/>
              </a:spcBef>
              <a:spcAft>
                <a:spcPts val="1600"/>
              </a:spcAft>
              <a:buClr>
                <a:schemeClr val="tx1"/>
              </a:buClr>
              <a:buFont typeface="+mj-lt"/>
              <a:buAutoNum type="arabicPeriod"/>
              <a:defRPr sz="2300" b="1">
                <a:solidFill>
                  <a:schemeClr val="tx1"/>
                </a:solidFill>
              </a:defRPr>
            </a:lvl5pPr>
            <a:lvl6pPr marL="432000" indent="-396000">
              <a:lnSpc>
                <a:spcPct val="100000"/>
              </a:lnSpc>
              <a:spcBef>
                <a:spcPts val="0"/>
              </a:spcBef>
              <a:spcAft>
                <a:spcPts val="1600"/>
              </a:spcAft>
              <a:buClr>
                <a:schemeClr val="tx1"/>
              </a:buClr>
              <a:buFont typeface="+mj-lt"/>
              <a:buAutoNum type="arabicPeriod"/>
              <a:defRPr sz="2300" b="1">
                <a:solidFill>
                  <a:schemeClr val="tx1"/>
                </a:solidFill>
              </a:defRPr>
            </a:lvl6pPr>
            <a:lvl7pPr marL="432000" indent="-396000">
              <a:lnSpc>
                <a:spcPct val="100000"/>
              </a:lnSpc>
              <a:spcBef>
                <a:spcPts val="0"/>
              </a:spcBef>
              <a:spcAft>
                <a:spcPts val="1600"/>
              </a:spcAft>
              <a:buClr>
                <a:schemeClr val="tx1"/>
              </a:buClr>
              <a:buFont typeface="+mj-lt"/>
              <a:buAutoNum type="arabicPeriod"/>
              <a:defRPr sz="2300" b="1">
                <a:solidFill>
                  <a:schemeClr val="tx1"/>
                </a:solidFill>
              </a:defRPr>
            </a:lvl7pPr>
            <a:lvl8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8pPr>
            <a:lvl9pPr marL="432000" indent="-396000">
              <a:lnSpc>
                <a:spcPct val="100000"/>
              </a:lnSpc>
              <a:spcBef>
                <a:spcPts val="0"/>
              </a:spcBef>
              <a:spcAft>
                <a:spcPts val="1600"/>
              </a:spcAft>
              <a:buClr>
                <a:schemeClr val="tx1"/>
              </a:buClr>
              <a:buSzPct val="100000"/>
              <a:buFont typeface="+mj-lt"/>
              <a:buAutoNum type="arabicPeriod"/>
              <a:defRPr sz="2300" b="1">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5"/>
            <a:r>
              <a:rPr lang="en-GB" noProof="0" dirty="0"/>
              <a:t>96</a:t>
            </a:r>
          </a:p>
          <a:p>
            <a:pPr lvl="6"/>
            <a:r>
              <a:rPr lang="en-GB" noProof="0" dirty="0"/>
              <a:t>7</a:t>
            </a:r>
          </a:p>
          <a:p>
            <a:pPr lvl="7"/>
            <a:r>
              <a:rPr lang="en-GB" noProof="0" dirty="0"/>
              <a:t>8</a:t>
            </a:r>
          </a:p>
          <a:p>
            <a:pPr lvl="8"/>
            <a:r>
              <a:rPr lang="en-GB" noProof="0" dirty="0"/>
              <a:t>9</a:t>
            </a:r>
          </a:p>
          <a:p>
            <a:pPr lvl="8"/>
            <a:endParaRPr lang="en-GB" noProof="0" dirty="0"/>
          </a:p>
        </p:txBody>
      </p:sp>
      <p:sp>
        <p:nvSpPr>
          <p:cNvPr id="10" name="タイトル 9">
            <a:extLst>
              <a:ext uri="{FF2B5EF4-FFF2-40B4-BE49-F238E27FC236}">
                <a16:creationId xmlns:a16="http://schemas.microsoft.com/office/drawing/2014/main" id="{F5BC052A-E6F0-8610-9D28-163B19348BE9}"/>
              </a:ext>
            </a:extLst>
          </p:cNvPr>
          <p:cNvSpPr>
            <a:spLocks noGrp="1"/>
          </p:cNvSpPr>
          <p:nvPr>
            <p:ph type="title" hasCustomPrompt="1"/>
          </p:nvPr>
        </p:nvSpPr>
        <p:spPr>
          <a:xfrm>
            <a:off x="479425" y="384646"/>
            <a:ext cx="9507855" cy="793750"/>
          </a:xfrm>
        </p:spPr>
        <p:txBody>
          <a:bodyPr/>
          <a:lstStyle/>
          <a:p>
            <a:r>
              <a:rPr kumimoji="1" lang="ja-JP" altLang="en-US" dirty="0"/>
              <a:t>目次</a:t>
            </a:r>
          </a:p>
        </p:txBody>
      </p:sp>
      <p:sp>
        <p:nvSpPr>
          <p:cNvPr id="17" name="スライド番号プレースホルダー 16">
            <a:extLst>
              <a:ext uri="{FF2B5EF4-FFF2-40B4-BE49-F238E27FC236}">
                <a16:creationId xmlns:a16="http://schemas.microsoft.com/office/drawing/2014/main" id="{B061A3F5-E486-8FA2-DC9A-10B09A1C9E5E}"/>
              </a:ext>
            </a:extLst>
          </p:cNvPr>
          <p:cNvSpPr>
            <a:spLocks noGrp="1"/>
          </p:cNvSpPr>
          <p:nvPr>
            <p:ph type="sldNum" sz="quarter" idx="16"/>
          </p:nvPr>
        </p:nvSpPr>
        <p:spPr/>
        <p:txBody>
          <a:bodyPr/>
          <a:lstStyle/>
          <a:p>
            <a:fld id="{D8A28372-6A5A-4399-8FC5-CCF396CD4981}" type="slidenum">
              <a:rPr lang="en-GB" smtClean="0"/>
              <a:pPr/>
              <a:t>‹#›</a:t>
            </a:fld>
            <a:endParaRPr lang="en-GB"/>
          </a:p>
        </p:txBody>
      </p:sp>
    </p:spTree>
    <p:extLst>
      <p:ext uri="{BB962C8B-B14F-4D97-AF65-F5344CB8AC3E}">
        <p14:creationId xmlns:p14="http://schemas.microsoft.com/office/powerpoint/2010/main" val="3666729550"/>
      </p:ext>
    </p:extLst>
  </p:cSld>
  <p:clrMapOvr>
    <a:masterClrMapping/>
  </p:clrMapOvr>
  <p:hf hdr="0" ftr="0" dt="0"/>
  <p:extLst>
    <p:ext uri="{DCECCB84-F9BA-43D5-87BE-67443E8EF086}">
      <p15:sldGuideLst xmlns:p15="http://schemas.microsoft.com/office/powerpoint/2012/main">
        <p15:guide id="1" orient="horz" pos="232" userDrawn="1">
          <p15:clr>
            <a:srgbClr val="A4A3A4"/>
          </p15:clr>
        </p15:guide>
        <p15:guide id="2" orient="horz" pos="822" userDrawn="1">
          <p15:clr>
            <a:srgbClr val="A4A3A4"/>
          </p15:clr>
        </p15:guide>
        <p15:guide id="4" orient="horz" pos="3657" userDrawn="1">
          <p15:clr>
            <a:srgbClr val="A4A3A4"/>
          </p15:clr>
        </p15:guide>
        <p15:guide id="5" pos="3727" userDrawn="1">
          <p15:clr>
            <a:srgbClr val="A4A3A4"/>
          </p15:clr>
        </p15:guide>
        <p15:guide id="6" pos="3953"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１コラム">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92C86-874E-1B04-832F-0B1EBC176EDA}"/>
              </a:ext>
            </a:extLst>
          </p:cNvPr>
          <p:cNvSpPr>
            <a:spLocks noGrp="1"/>
          </p:cNvSpPr>
          <p:nvPr>
            <p:ph sz="half" idx="1" hasCustomPrompt="1"/>
          </p:nvPr>
        </p:nvSpPr>
        <p:spPr>
          <a:xfrm>
            <a:off x="479424" y="1376361"/>
            <a:ext cx="11233149"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A143B531-D261-13B3-E426-04329113AE08}"/>
              </a:ext>
            </a:extLst>
          </p:cNvPr>
          <p:cNvSpPr>
            <a:spLocks noGrp="1"/>
          </p:cNvSpPr>
          <p:nvPr>
            <p:ph type="title" hasCustomPrompt="1"/>
          </p:nvPr>
        </p:nvSpPr>
        <p:spPr>
          <a:xfrm>
            <a:off x="479425" y="392539"/>
            <a:ext cx="9507855" cy="793750"/>
          </a:xfrm>
        </p:spPr>
        <p:txBody>
          <a:bodyPr/>
          <a:lstStyle/>
          <a:p>
            <a:r>
              <a:rPr lang="en-US" dirty="0"/>
              <a:t>Click to edit title</a:t>
            </a:r>
            <a:endParaRPr lang="en-GB" dirty="0"/>
          </a:p>
        </p:txBody>
      </p:sp>
      <p:sp>
        <p:nvSpPr>
          <p:cNvPr id="7" name="Slide Number Placeholder 6">
            <a:extLst>
              <a:ext uri="{FF2B5EF4-FFF2-40B4-BE49-F238E27FC236}">
                <a16:creationId xmlns:a16="http://schemas.microsoft.com/office/drawing/2014/main" id="{E4D0608E-F247-698E-C11E-6F24EFFFD70A}"/>
              </a:ext>
            </a:extLst>
          </p:cNvPr>
          <p:cNvSpPr>
            <a:spLocks noGrp="1"/>
          </p:cNvSpPr>
          <p:nvPr>
            <p:ph type="sldNum" sz="quarter" idx="12"/>
          </p:nvPr>
        </p:nvSpPr>
        <p:spPr/>
        <p:txBody>
          <a:bodyPr/>
          <a:lstStyle/>
          <a:p>
            <a:fld id="{D8A28372-6A5A-4399-8FC5-CCF396CD4981}" type="slidenum">
              <a:rPr lang="en-GB" smtClean="0"/>
              <a:t>‹#›</a:t>
            </a:fld>
            <a:endParaRPr lang="en-GB"/>
          </a:p>
        </p:txBody>
      </p:sp>
    </p:spTree>
    <p:extLst>
      <p:ext uri="{BB962C8B-B14F-4D97-AF65-F5344CB8AC3E}">
        <p14:creationId xmlns:p14="http://schemas.microsoft.com/office/powerpoint/2010/main" val="4153293302"/>
      </p:ext>
    </p:extLst>
  </p:cSld>
  <p:clrMapOvr>
    <a:masterClrMapping/>
  </p:clrMapOvr>
  <p:extLst>
    <p:ext uri="{DCECCB84-F9BA-43D5-87BE-67443E8EF086}">
      <p15:sldGuideLst xmlns:p15="http://schemas.microsoft.com/office/powerpoint/2012/main">
        <p15:guide id="1" pos="3727">
          <p15:clr>
            <a:srgbClr val="A4A3A4"/>
          </p15:clr>
        </p15:guide>
        <p15:guide id="2" pos="3953">
          <p15:clr>
            <a:srgbClr val="A4A3A4"/>
          </p15:clr>
        </p15:guide>
        <p15:guide id="3" orient="horz" pos="3974" userDrawn="1">
          <p15:clr>
            <a:srgbClr val="A4A3A4"/>
          </p15:clr>
        </p15:guide>
        <p15:guide id="4" orient="horz" pos="867">
          <p15:clr>
            <a:srgbClr val="A4A3A4"/>
          </p15:clr>
        </p15:guide>
        <p15:guide id="5" orient="horz" pos="232"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２コラム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B531-D261-13B3-E426-04329113AE08}"/>
              </a:ext>
            </a:extLst>
          </p:cNvPr>
          <p:cNvSpPr>
            <a:spLocks noGrp="1"/>
          </p:cNvSpPr>
          <p:nvPr>
            <p:ph type="title" hasCustomPrompt="1"/>
          </p:nvPr>
        </p:nvSpPr>
        <p:spPr>
          <a:xfrm>
            <a:off x="479425" y="392539"/>
            <a:ext cx="9507855" cy="793750"/>
          </a:xfrm>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47592C86-874E-1B04-832F-0B1EBC176EDA}"/>
              </a:ext>
            </a:extLst>
          </p:cNvPr>
          <p:cNvSpPr>
            <a:spLocks noGrp="1"/>
          </p:cNvSpPr>
          <p:nvPr>
            <p:ph sz="half" idx="1" hasCustomPrompt="1"/>
          </p:nvPr>
        </p:nvSpPr>
        <p:spPr>
          <a:xfrm>
            <a:off x="479425" y="1376361"/>
            <a:ext cx="5437188"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F2BA9DF-15B4-8FDA-276E-91F71B71B7D4}"/>
              </a:ext>
            </a:extLst>
          </p:cNvPr>
          <p:cNvSpPr>
            <a:spLocks noGrp="1"/>
          </p:cNvSpPr>
          <p:nvPr>
            <p:ph sz="half" idx="2" hasCustomPrompt="1"/>
          </p:nvPr>
        </p:nvSpPr>
        <p:spPr>
          <a:xfrm>
            <a:off x="6275387" y="1376361"/>
            <a:ext cx="5437187"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E4D0608E-F247-698E-C11E-6F24EFFFD70A}"/>
              </a:ext>
            </a:extLst>
          </p:cNvPr>
          <p:cNvSpPr>
            <a:spLocks noGrp="1"/>
          </p:cNvSpPr>
          <p:nvPr>
            <p:ph type="sldNum" sz="quarter" idx="12"/>
          </p:nvPr>
        </p:nvSpPr>
        <p:spPr/>
        <p:txBody>
          <a:bodyPr/>
          <a:lstStyle/>
          <a:p>
            <a:fld id="{D8A28372-6A5A-4399-8FC5-CCF396CD4981}" type="slidenum">
              <a:rPr lang="en-GB" smtClean="0"/>
              <a:t>‹#›</a:t>
            </a:fld>
            <a:endParaRPr lang="en-GB"/>
          </a:p>
        </p:txBody>
      </p:sp>
    </p:spTree>
    <p:extLst>
      <p:ext uri="{BB962C8B-B14F-4D97-AF65-F5344CB8AC3E}">
        <p14:creationId xmlns:p14="http://schemas.microsoft.com/office/powerpoint/2010/main" val="58599632"/>
      </p:ext>
    </p:extLst>
  </p:cSld>
  <p:clrMapOvr>
    <a:masterClrMapping/>
  </p:clrMapOvr>
  <p:extLst>
    <p:ext uri="{DCECCB84-F9BA-43D5-87BE-67443E8EF086}">
      <p15:sldGuideLst xmlns:p15="http://schemas.microsoft.com/office/powerpoint/2012/main">
        <p15:guide id="1" pos="3727" userDrawn="1">
          <p15:clr>
            <a:srgbClr val="A4A3A4"/>
          </p15:clr>
        </p15:guide>
        <p15:guide id="2" pos="3953" userDrawn="1">
          <p15:clr>
            <a:srgbClr val="A4A3A4"/>
          </p15:clr>
        </p15:guide>
        <p15:guide id="3" orient="horz" pos="3974" userDrawn="1">
          <p15:clr>
            <a:srgbClr val="A4A3A4"/>
          </p15:clr>
        </p15:guide>
        <p15:guide id="4" orient="horz" pos="867" userDrawn="1">
          <p15:clr>
            <a:srgbClr val="A4A3A4"/>
          </p15:clr>
        </p15:guide>
        <p15:guide id="5" orient="horz" pos="232"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２コラムb">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6CF74B0-074D-6C66-5B36-6382BE92C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5375" y="1278000"/>
            <a:ext cx="5046150" cy="5580000"/>
          </a:xfrm>
          <a:prstGeom prst="rect">
            <a:avLst/>
          </a:prstGeom>
        </p:spPr>
      </p:pic>
      <p:sp>
        <p:nvSpPr>
          <p:cNvPr id="2" name="Title 1">
            <a:extLst>
              <a:ext uri="{FF2B5EF4-FFF2-40B4-BE49-F238E27FC236}">
                <a16:creationId xmlns:a16="http://schemas.microsoft.com/office/drawing/2014/main" id="{A143B531-D261-13B3-E426-04329113AE08}"/>
              </a:ext>
            </a:extLst>
          </p:cNvPr>
          <p:cNvSpPr>
            <a:spLocks noGrp="1"/>
          </p:cNvSpPr>
          <p:nvPr>
            <p:ph type="title" hasCustomPrompt="1"/>
          </p:nvPr>
        </p:nvSpPr>
        <p:spPr>
          <a:xfrm>
            <a:off x="479425" y="392539"/>
            <a:ext cx="9507855" cy="793750"/>
          </a:xfrm>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47592C86-874E-1B04-832F-0B1EBC176EDA}"/>
              </a:ext>
            </a:extLst>
          </p:cNvPr>
          <p:cNvSpPr>
            <a:spLocks noGrp="1"/>
          </p:cNvSpPr>
          <p:nvPr>
            <p:ph sz="half" idx="1" hasCustomPrompt="1"/>
          </p:nvPr>
        </p:nvSpPr>
        <p:spPr>
          <a:xfrm>
            <a:off x="479425" y="1376361"/>
            <a:ext cx="5437188"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AF2BA9DF-15B4-8FDA-276E-91F71B71B7D4}"/>
              </a:ext>
            </a:extLst>
          </p:cNvPr>
          <p:cNvSpPr>
            <a:spLocks noGrp="1"/>
          </p:cNvSpPr>
          <p:nvPr>
            <p:ph sz="half" idx="2" hasCustomPrompt="1"/>
          </p:nvPr>
        </p:nvSpPr>
        <p:spPr>
          <a:xfrm>
            <a:off x="6275387" y="1376361"/>
            <a:ext cx="5437187" cy="4932363"/>
          </a:xfrm>
        </p:spPr>
        <p:txBody>
          <a:bodyPr/>
          <a:lstStyle/>
          <a:p>
            <a:pPr lvl="0"/>
            <a:r>
              <a:rPr lang="en-GB" noProof="0" dirty="0"/>
              <a:t>Level 1 (Mark the text and click TAB for next level, SHIFT+TAB to go back in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E4D0608E-F247-698E-C11E-6F24EFFFD70A}"/>
              </a:ext>
            </a:extLst>
          </p:cNvPr>
          <p:cNvSpPr>
            <a:spLocks noGrp="1"/>
          </p:cNvSpPr>
          <p:nvPr>
            <p:ph type="sldNum" sz="quarter" idx="12"/>
          </p:nvPr>
        </p:nvSpPr>
        <p:spPr/>
        <p:txBody>
          <a:bodyPr/>
          <a:lstStyle/>
          <a:p>
            <a:fld id="{D8A28372-6A5A-4399-8FC5-CCF396CD4981}" type="slidenum">
              <a:rPr lang="en-GB" smtClean="0"/>
              <a:t>‹#›</a:t>
            </a:fld>
            <a:endParaRPr lang="en-GB"/>
          </a:p>
        </p:txBody>
      </p:sp>
    </p:spTree>
    <p:extLst>
      <p:ext uri="{BB962C8B-B14F-4D97-AF65-F5344CB8AC3E}">
        <p14:creationId xmlns:p14="http://schemas.microsoft.com/office/powerpoint/2010/main" val="2454761218"/>
      </p:ext>
    </p:extLst>
  </p:cSld>
  <p:clrMapOvr>
    <a:masterClrMapping/>
  </p:clrMapOvr>
  <p:extLst>
    <p:ext uri="{DCECCB84-F9BA-43D5-87BE-67443E8EF086}">
      <p15:sldGuideLst xmlns:p15="http://schemas.microsoft.com/office/powerpoint/2012/main">
        <p15:guide id="1" pos="3727" userDrawn="1">
          <p15:clr>
            <a:srgbClr val="A4A3A4"/>
          </p15:clr>
        </p15:guide>
        <p15:guide id="2" pos="3953" userDrawn="1">
          <p15:clr>
            <a:srgbClr val="A4A3A4"/>
          </p15:clr>
        </p15:guide>
        <p15:guide id="3" orient="horz" pos="3974" userDrawn="1">
          <p15:clr>
            <a:srgbClr val="A4A3A4"/>
          </p15:clr>
        </p15:guide>
        <p15:guide id="4" orient="horz" pos="867" userDrawn="1">
          <p15:clr>
            <a:srgbClr val="A4A3A4"/>
          </p15:clr>
        </p15:guide>
        <p15:guide id="5" orient="horz" pos="232"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6A2220-834C-31CB-AD11-EE1B9A27A65E}"/>
              </a:ext>
            </a:extLst>
          </p:cNvPr>
          <p:cNvSpPr>
            <a:spLocks noGrp="1"/>
          </p:cNvSpPr>
          <p:nvPr>
            <p:ph type="title"/>
          </p:nvPr>
        </p:nvSpPr>
        <p:spPr>
          <a:xfrm>
            <a:off x="479425" y="360640"/>
            <a:ext cx="9507855" cy="793750"/>
          </a:xfrm>
          <a:prstGeom prst="rect">
            <a:avLst/>
          </a:prstGeom>
        </p:spPr>
        <p:txBody>
          <a:bodyPr vert="horz" lIns="0" tIns="0" rIns="0" bIns="0" rtlCol="0" anchor="t" anchorCtr="0">
            <a:noAutofit/>
          </a:bodyPr>
          <a:lstStyle/>
          <a:p>
            <a:r>
              <a:rPr lang="ja-JP" altLang="en-US" dirty="0"/>
              <a:t>マスター タイトルの書式設定</a:t>
            </a:r>
            <a:endParaRPr lang="en-GB" dirty="0"/>
          </a:p>
        </p:txBody>
      </p:sp>
      <p:sp>
        <p:nvSpPr>
          <p:cNvPr id="3" name="Text Placeholder 2">
            <a:extLst>
              <a:ext uri="{FF2B5EF4-FFF2-40B4-BE49-F238E27FC236}">
                <a16:creationId xmlns:a16="http://schemas.microsoft.com/office/drawing/2014/main" id="{07CB69E6-F0CB-286D-29B7-96C297D88405}"/>
              </a:ext>
            </a:extLst>
          </p:cNvPr>
          <p:cNvSpPr>
            <a:spLocks noGrp="1"/>
          </p:cNvSpPr>
          <p:nvPr>
            <p:ph type="body" idx="1"/>
          </p:nvPr>
        </p:nvSpPr>
        <p:spPr>
          <a:xfrm>
            <a:off x="479425" y="1376363"/>
            <a:ext cx="11233150" cy="4800600"/>
          </a:xfrm>
          <a:prstGeom prst="rect">
            <a:avLst/>
          </a:prstGeom>
        </p:spPr>
        <p:txBody>
          <a:bodyPr vert="horz" lIns="0" tIns="0" rIns="0" bIns="0" rtlCol="0" anchor="t" anchorCtr="0">
            <a:noAutofit/>
          </a:bodyPr>
          <a:lstStyle/>
          <a:p>
            <a:pPr lvl="0"/>
            <a:r>
              <a:rPr lang="en-GB" noProof="0" dirty="0"/>
              <a:t>Level 1 (Mark the text and click TAB for next level, SHIFT+TAB to go back in levels)</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4" name="Date Placeholder 3">
            <a:extLst>
              <a:ext uri="{FF2B5EF4-FFF2-40B4-BE49-F238E27FC236}">
                <a16:creationId xmlns:a16="http://schemas.microsoft.com/office/drawing/2014/main" id="{9E6FB6F0-3FCC-01C1-6126-24C531D0A3A8}"/>
              </a:ext>
            </a:extLst>
          </p:cNvPr>
          <p:cNvSpPr>
            <a:spLocks noGrp="1"/>
          </p:cNvSpPr>
          <p:nvPr>
            <p:ph type="dt" sz="half" idx="2"/>
          </p:nvPr>
        </p:nvSpPr>
        <p:spPr>
          <a:xfrm>
            <a:off x="838200" y="706534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F9D3BD0-38CF-D766-566B-89E011205841}"/>
              </a:ext>
            </a:extLst>
          </p:cNvPr>
          <p:cNvSpPr>
            <a:spLocks noGrp="1"/>
          </p:cNvSpPr>
          <p:nvPr>
            <p:ph type="ftr" sz="quarter" idx="3"/>
          </p:nvPr>
        </p:nvSpPr>
        <p:spPr>
          <a:xfrm>
            <a:off x="4038600" y="706534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F2C5DA-A488-6930-9335-93F1D0216D04}"/>
              </a:ext>
            </a:extLst>
          </p:cNvPr>
          <p:cNvSpPr>
            <a:spLocks noGrp="1"/>
          </p:cNvSpPr>
          <p:nvPr>
            <p:ph type="sldNum" sz="quarter" idx="4"/>
          </p:nvPr>
        </p:nvSpPr>
        <p:spPr>
          <a:xfrm>
            <a:off x="10834618" y="6510664"/>
            <a:ext cx="877957" cy="161649"/>
          </a:xfrm>
          <a:prstGeom prst="rect">
            <a:avLst/>
          </a:prstGeom>
        </p:spPr>
        <p:txBody>
          <a:bodyPr vert="horz" lIns="0" tIns="0" rIns="0" bIns="0" rtlCol="0" anchor="b" anchorCtr="0"/>
          <a:lstStyle>
            <a:lvl1pPr algn="r">
              <a:defRPr sz="700">
                <a:solidFill>
                  <a:schemeClr val="tx1"/>
                </a:solidFill>
              </a:defRPr>
            </a:lvl1pPr>
          </a:lstStyle>
          <a:p>
            <a:fld id="{D8A28372-6A5A-4399-8FC5-CCF396CD4981}" type="slidenum">
              <a:rPr lang="en-GB" smtClean="0"/>
              <a:pPr/>
              <a:t>‹#›</a:t>
            </a:fld>
            <a:endParaRPr lang="en-GB"/>
          </a:p>
        </p:txBody>
      </p:sp>
      <p:sp>
        <p:nvSpPr>
          <p:cNvPr id="7" name="Logo name">
            <a:extLst>
              <a:ext uri="{FF2B5EF4-FFF2-40B4-BE49-F238E27FC236}">
                <a16:creationId xmlns:a16="http://schemas.microsoft.com/office/drawing/2014/main" id="{122119FB-BFB9-C986-FBDE-DE8CB945732B}"/>
              </a:ext>
            </a:extLst>
          </p:cNvPr>
          <p:cNvSpPr txBox="1"/>
          <p:nvPr userDrawn="1"/>
        </p:nvSpPr>
        <p:spPr>
          <a:xfrm>
            <a:off x="503235" y="6486525"/>
            <a:ext cx="2597513" cy="185788"/>
          </a:xfrm>
          <a:prstGeom prst="rect">
            <a:avLst/>
          </a:prstGeom>
          <a:noFill/>
        </p:spPr>
        <p:txBody>
          <a:bodyPr wrap="square" lIns="0" tIns="0" rIns="0" bIns="0" rtlCol="0" anchor="b" anchorCtr="0">
            <a:noAutofit/>
          </a:bodyPr>
          <a:lstStyle/>
          <a:p>
            <a:r>
              <a:rPr lang="en-US" sz="600" dirty="0">
                <a:solidFill>
                  <a:schemeClr val="tx1"/>
                </a:solidFill>
              </a:rPr>
              <a:t>©️ RAKUS Co., Ltd. All Rights Reserved.</a:t>
            </a:r>
            <a:endParaRPr lang="en-GB" sz="600" dirty="0">
              <a:solidFill>
                <a:schemeClr val="tx1"/>
              </a:solidFill>
            </a:endParaRPr>
          </a:p>
        </p:txBody>
      </p:sp>
      <p:pic>
        <p:nvPicPr>
          <p:cNvPr id="13" name="Graphic 12">
            <a:extLst>
              <a:ext uri="{FF2B5EF4-FFF2-40B4-BE49-F238E27FC236}">
                <a16:creationId xmlns:a16="http://schemas.microsoft.com/office/drawing/2014/main" id="{2B8240C4-4C7F-6B69-ADB5-2EC0F01E4C1A}"/>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34273" y="356640"/>
            <a:ext cx="1353600" cy="421404"/>
          </a:xfrm>
          <a:prstGeom prst="rect">
            <a:avLst/>
          </a:prstGeom>
        </p:spPr>
      </p:pic>
    </p:spTree>
    <p:extLst>
      <p:ext uri="{BB962C8B-B14F-4D97-AF65-F5344CB8AC3E}">
        <p14:creationId xmlns:p14="http://schemas.microsoft.com/office/powerpoint/2010/main" val="17233627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61" r:id="rId3"/>
    <p:sldLayoutId id="2147483678" r:id="rId4"/>
    <p:sldLayoutId id="2147483650" r:id="rId5"/>
    <p:sldLayoutId id="2147483663" r:id="rId6"/>
    <p:sldLayoutId id="2147483676" r:id="rId7"/>
    <p:sldLayoutId id="2147483652" r:id="rId8"/>
    <p:sldLayoutId id="2147483664" r:id="rId9"/>
    <p:sldLayoutId id="2147483665" r:id="rId10"/>
    <p:sldLayoutId id="2147483679" r:id="rId11"/>
    <p:sldLayoutId id="2147483680" r:id="rId12"/>
    <p:sldLayoutId id="2147483681" r:id="rId13"/>
  </p:sldLayoutIdLst>
  <p:hf sldNum="0" hdr="0" ftr="0" dt="0"/>
  <p:txStyles>
    <p:titleStyle>
      <a:lvl1pPr algn="l" defTabSz="914400" rtl="0" eaLnBrk="1" latinLnBrk="0" hangingPunct="1">
        <a:lnSpc>
          <a:spcPct val="120000"/>
        </a:lnSpc>
        <a:spcBef>
          <a:spcPct val="0"/>
        </a:spcBef>
        <a:buNone/>
        <a:defRPr kumimoji="1" sz="2300" b="1" kern="1200">
          <a:solidFill>
            <a:schemeClr val="tx2"/>
          </a:solidFill>
          <a:latin typeface="+mj-lt"/>
          <a:ea typeface="+mj-ea"/>
          <a:cs typeface="+mj-cs"/>
        </a:defRPr>
      </a:lvl1pPr>
    </p:titleStyle>
    <p:bodyStyle>
      <a:lvl1pPr marL="360000" indent="-360000" algn="l" defTabSz="914400" rtl="0" eaLnBrk="1" latinLnBrk="0" hangingPunct="1">
        <a:lnSpc>
          <a:spcPct val="135000"/>
        </a:lnSpc>
        <a:spcBef>
          <a:spcPts val="0"/>
        </a:spcBef>
        <a:buFont typeface="BIZ UDPGothic" panose="020B0400000000000000" pitchFamily="34" charset="-128"/>
        <a:buChar char="—"/>
        <a:defRPr kumimoji="1" sz="1300" kern="1200">
          <a:solidFill>
            <a:schemeClr val="tx1"/>
          </a:solidFill>
          <a:latin typeface="+mn-lt"/>
          <a:ea typeface="+mn-ea"/>
          <a:cs typeface="+mn-cs"/>
        </a:defRPr>
      </a:lvl1pPr>
      <a:lvl2pPr marL="720000" indent="-360000" algn="l" defTabSz="914400" rtl="0" eaLnBrk="1" latinLnBrk="0" hangingPunct="1">
        <a:lnSpc>
          <a:spcPct val="135000"/>
        </a:lnSpc>
        <a:spcBef>
          <a:spcPts val="0"/>
        </a:spcBef>
        <a:buFont typeface="BIZ UDPGothic" panose="020B0400000000000000" pitchFamily="34" charset="-128"/>
        <a:buChar char="—"/>
        <a:defRPr kumimoji="1" sz="1300" kern="1200">
          <a:solidFill>
            <a:schemeClr val="tx1"/>
          </a:solidFill>
          <a:latin typeface="+mn-lt"/>
          <a:ea typeface="+mn-ea"/>
          <a:cs typeface="+mn-cs"/>
        </a:defRPr>
      </a:lvl2pPr>
      <a:lvl3pPr marL="1080000" indent="-360000" algn="l" defTabSz="914400" rtl="0" eaLnBrk="1" latinLnBrk="0" hangingPunct="1">
        <a:lnSpc>
          <a:spcPct val="135000"/>
        </a:lnSpc>
        <a:spcBef>
          <a:spcPts val="0"/>
        </a:spcBef>
        <a:buFont typeface="BIZ UDPGothic" panose="020B0400000000000000" pitchFamily="34" charset="-128"/>
        <a:buChar char="—"/>
        <a:defRPr kumimoji="1" sz="1300" kern="1200">
          <a:solidFill>
            <a:schemeClr val="tx1"/>
          </a:solidFill>
          <a:latin typeface="+mn-lt"/>
          <a:ea typeface="+mn-ea"/>
          <a:cs typeface="+mn-cs"/>
        </a:defRPr>
      </a:lvl3pPr>
      <a:lvl4pPr marL="0" indent="0" algn="l" defTabSz="914400" rtl="0" eaLnBrk="1" latinLnBrk="0" hangingPunct="1">
        <a:lnSpc>
          <a:spcPct val="135000"/>
        </a:lnSpc>
        <a:spcBef>
          <a:spcPts val="0"/>
        </a:spcBef>
        <a:buFontTx/>
        <a:buNone/>
        <a:defRPr kumimoji="1" sz="1300" b="1" kern="1200">
          <a:solidFill>
            <a:schemeClr val="tx2"/>
          </a:solidFill>
          <a:latin typeface="+mn-lt"/>
          <a:ea typeface="+mn-ea"/>
          <a:cs typeface="+mn-cs"/>
        </a:defRPr>
      </a:lvl4pPr>
      <a:lvl5pPr marL="0" indent="0" algn="l" defTabSz="914400" rtl="0" eaLnBrk="1" latinLnBrk="0" hangingPunct="1">
        <a:lnSpc>
          <a:spcPct val="135000"/>
        </a:lnSpc>
        <a:spcBef>
          <a:spcPts val="0"/>
        </a:spcBef>
        <a:buFontTx/>
        <a:buNone/>
        <a:defRPr kumimoji="1" sz="1300" kern="1200">
          <a:solidFill>
            <a:schemeClr val="tx1"/>
          </a:solidFill>
          <a:latin typeface="+mn-lt"/>
          <a:ea typeface="+mn-ea"/>
          <a:cs typeface="+mn-cs"/>
        </a:defRPr>
      </a:lvl5pPr>
      <a:lvl6pPr marL="0" indent="0" algn="l" defTabSz="914400" rtl="0" eaLnBrk="1" latinLnBrk="0" hangingPunct="1">
        <a:lnSpc>
          <a:spcPct val="135000"/>
        </a:lnSpc>
        <a:spcBef>
          <a:spcPts val="0"/>
        </a:spcBef>
        <a:buFontTx/>
        <a:buNone/>
        <a:defRPr kumimoji="1" sz="2300" b="1" kern="1200">
          <a:solidFill>
            <a:schemeClr val="tx1"/>
          </a:solidFill>
          <a:latin typeface="+mn-lt"/>
          <a:ea typeface="+mn-ea"/>
          <a:cs typeface="+mn-cs"/>
        </a:defRPr>
      </a:lvl6pPr>
      <a:lvl7pPr marL="0" indent="0" algn="l" defTabSz="914400" rtl="0" eaLnBrk="1" latinLnBrk="0" hangingPunct="1">
        <a:lnSpc>
          <a:spcPct val="135000"/>
        </a:lnSpc>
        <a:spcBef>
          <a:spcPts val="0"/>
        </a:spcBef>
        <a:buFontTx/>
        <a:buNone/>
        <a:defRPr kumimoji="1" sz="16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kumimoji="1" sz="5300" b="1" kern="1200">
          <a:solidFill>
            <a:schemeClr val="tx1"/>
          </a:solidFill>
          <a:latin typeface="+mn-lt"/>
          <a:ea typeface="+mn-ea"/>
          <a:cs typeface="+mn-cs"/>
        </a:defRPr>
      </a:lvl8pPr>
      <a:lvl9pPr marL="360000" indent="-360000" algn="l" defTabSz="914400" rtl="0" eaLnBrk="1" latinLnBrk="0" hangingPunct="1">
        <a:lnSpc>
          <a:spcPct val="135000"/>
        </a:lnSpc>
        <a:spcBef>
          <a:spcPts val="0"/>
        </a:spcBef>
        <a:buFont typeface="BIZ UDPGothic" panose="020B0400000000000000" pitchFamily="34" charset="-128"/>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 userDrawn="1">
          <p15:clr>
            <a:srgbClr val="A4A3A4"/>
          </p15:clr>
        </p15:guide>
        <p15:guide id="3" pos="7378"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png"/><Relationship Id="rId7" Type="http://schemas.openxmlformats.org/officeDocument/2006/relationships/image" Target="../media/image19.png"/><Relationship Id="rId12"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27.png"/><Relationship Id="rId5" Type="http://schemas.openxmlformats.org/officeDocument/2006/relationships/image" Target="../media/image34.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hyperlink" Target="https://success-navi.rakurakumeisai.jp/"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hyperlink" Target="https://success-navi.rakurakumeisai.jp/manual/category/mcat_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hyperlink" Target="https://success-navi.rakurakumeisai.jp/search-results?q=%E5%8F%97%E5%8F%96%E5%81%B4%E3%83%BB%E3%83%9E%E3%82%A4%E3%83%9A%E3%83%BC%E3%82%B8&amp;domain=success-navi.rakurakumeisai.jp&amp;type=BLOG_POST" TargetMode="External"/><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hyperlink" Target="https://success-navi.rakurakumeisai.jp/fa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ctrTitle"/>
          </p:nvPr>
        </p:nvSpPr>
        <p:spPr>
          <a:xfrm>
            <a:off x="479425" y="2812279"/>
            <a:ext cx="6292850" cy="2552935"/>
          </a:xfrm>
          <a:prstGeom prst="rect">
            <a:avLst/>
          </a:prstGeom>
          <a:noFill/>
          <a:ln>
            <a:noFill/>
          </a:ln>
        </p:spPr>
        <p:txBody>
          <a:bodyPr spcFirstLastPara="1" wrap="square" lIns="0" tIns="0" rIns="0" bIns="0" anchor="t" anchorCtr="0">
            <a:noAutofit/>
          </a:bodyPr>
          <a:lstStyle/>
          <a:p>
            <a:pPr marL="432000" lvl="0" indent="0" algn="l" rtl="0">
              <a:lnSpc>
                <a:spcPct val="100000"/>
              </a:lnSpc>
              <a:spcBef>
                <a:spcPts val="0"/>
              </a:spcBef>
              <a:spcAft>
                <a:spcPts val="0"/>
              </a:spcAft>
              <a:buClr>
                <a:schemeClr val="dk1"/>
              </a:buClr>
              <a:buSzPts val="4400"/>
              <a:buFont typeface="BIZ UDPGothic"/>
              <a:buNone/>
            </a:pPr>
            <a:r>
              <a:rPr lang="ja-JP" sz="4400" dirty="0"/>
              <a:t>社内向けご案内資料</a:t>
            </a:r>
            <a:endParaRPr dirty="0"/>
          </a:p>
        </p:txBody>
      </p:sp>
      <p:sp>
        <p:nvSpPr>
          <p:cNvPr id="92" name="Google Shape;92;p1"/>
          <p:cNvSpPr txBox="1">
            <a:spLocks noGrp="1"/>
          </p:cNvSpPr>
          <p:nvPr>
            <p:ph type="body" idx="1"/>
          </p:nvPr>
        </p:nvSpPr>
        <p:spPr>
          <a:xfrm>
            <a:off x="479424" y="2470570"/>
            <a:ext cx="5328000" cy="294664"/>
          </a:xfrm>
          <a:prstGeom prst="rect">
            <a:avLst/>
          </a:prstGeom>
          <a:noFill/>
          <a:ln>
            <a:noFill/>
          </a:ln>
        </p:spPr>
        <p:txBody>
          <a:bodyPr spcFirstLastPara="1" wrap="square" lIns="0" tIns="0" rIns="0" bIns="0" anchor="t" anchorCtr="0">
            <a:noAutofit/>
          </a:bodyPr>
          <a:lstStyle/>
          <a:p>
            <a:pPr marL="432000" indent="0">
              <a:lnSpc>
                <a:spcPct val="120000"/>
              </a:lnSpc>
            </a:pPr>
            <a:r>
              <a:rPr lang="ja-JP" dirty="0"/>
              <a:t>「楽楽明細」</a:t>
            </a:r>
            <a:endParaRPr dirty="0"/>
          </a:p>
        </p:txBody>
      </p:sp>
      <p:sp>
        <p:nvSpPr>
          <p:cNvPr id="93" name="Google Shape;93;p1"/>
          <p:cNvSpPr txBox="1">
            <a:spLocks noGrp="1"/>
          </p:cNvSpPr>
          <p:nvPr>
            <p:ph type="body" idx="2"/>
          </p:nvPr>
        </p:nvSpPr>
        <p:spPr>
          <a:xfrm>
            <a:off x="10272575" y="6538912"/>
            <a:ext cx="1440000" cy="180000"/>
          </a:xfrm>
          <a:prstGeom prst="rect">
            <a:avLst/>
          </a:prstGeom>
          <a:noFill/>
          <a:ln>
            <a:noFill/>
          </a:ln>
        </p:spPr>
        <p:txBody>
          <a:bodyPr spcFirstLastPara="1" wrap="square" lIns="0" tIns="0" rIns="0" bIns="0" anchor="t" anchorCtr="0">
            <a:noAutofit/>
          </a:bodyPr>
          <a:lstStyle/>
          <a:p>
            <a:pPr marL="0" lvl="0" indent="0" algn="r" rtl="0">
              <a:lnSpc>
                <a:spcPct val="135000"/>
              </a:lnSpc>
              <a:spcBef>
                <a:spcPts val="0"/>
              </a:spcBef>
              <a:spcAft>
                <a:spcPts val="0"/>
              </a:spcAft>
              <a:buClr>
                <a:schemeClr val="dk1"/>
              </a:buClr>
              <a:buSzPts val="800"/>
              <a:buFont typeface="BIZ UDPGothic"/>
              <a:buNone/>
            </a:pPr>
            <a:r>
              <a:rPr lang="en-US" dirty="0"/>
              <a:t>2025/04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Google Shape;215;p9"/>
          <p:cNvSpPr/>
          <p:nvPr/>
        </p:nvSpPr>
        <p:spPr>
          <a:xfrm>
            <a:off x="630842" y="2628738"/>
            <a:ext cx="3240000" cy="2077817"/>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16" name="Google Shape;216;p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「楽楽明細」を運用開始するまでの流れ</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217" name="Google Shape;217;p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10</a:t>
            </a:fld>
            <a:endParaRPr>
              <a:latin typeface="BIZ UDPゴシック" panose="020B0400000000000000" pitchFamily="50" charset="-128"/>
              <a:ea typeface="BIZ UDPゴシック" panose="020B0400000000000000" pitchFamily="50" charset="-128"/>
              <a:cs typeface="Arial"/>
              <a:sym typeface="Arial"/>
            </a:endParaRPr>
          </a:p>
        </p:txBody>
      </p:sp>
      <p:sp>
        <p:nvSpPr>
          <p:cNvPr id="218" name="Google Shape;218;p9"/>
          <p:cNvSpPr/>
          <p:nvPr/>
        </p:nvSpPr>
        <p:spPr>
          <a:xfrm>
            <a:off x="630842" y="2175548"/>
            <a:ext cx="32400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１.お取引先様へ帳票WEB化のご案内</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21" name="Google Shape;221;p9"/>
          <p:cNvSpPr txBox="1"/>
          <p:nvPr/>
        </p:nvSpPr>
        <p:spPr>
          <a:xfrm>
            <a:off x="743270" y="2826105"/>
            <a:ext cx="3015144" cy="703552"/>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「楽楽明細」の郵送代行機能や請求書に同封し、</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お取引先様へ帳票をWEB発行に切り替える旨</a:t>
            </a:r>
            <a:endPar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のお知らせを行います。</a:t>
            </a:r>
            <a:endParaRPr lang="ja-JP" altLang="en-US"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22" name="Google Shape;222;p9"/>
          <p:cNvSpPr txBox="1"/>
          <p:nvPr/>
        </p:nvSpPr>
        <p:spPr>
          <a:xfrm>
            <a:off x="4588426" y="2826014"/>
            <a:ext cx="3015144" cy="534900"/>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WEB化のご案内文書を受領したお取引先様から</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順次「楽楽明細」へメールアドレスを登録します。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23" name="Google Shape;223;p9"/>
          <p:cNvSpPr txBox="1"/>
          <p:nvPr/>
        </p:nvSpPr>
        <p:spPr>
          <a:xfrm>
            <a:off x="8412953" y="2826766"/>
            <a:ext cx="3015144" cy="534900"/>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メールアドレス登録済みのお取引先様から</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順次帳票を発行します。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24" name="Google Shape;224;p9"/>
          <p:cNvSpPr txBox="1"/>
          <p:nvPr/>
        </p:nvSpPr>
        <p:spPr>
          <a:xfrm>
            <a:off x="1545251" y="4397014"/>
            <a:ext cx="1276350" cy="288047"/>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案内書面を送付</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25" name="Google Shape;225;p9"/>
          <p:cNvSpPr txBox="1"/>
          <p:nvPr/>
        </p:nvSpPr>
        <p:spPr>
          <a:xfrm>
            <a:off x="5085214" y="4418511"/>
            <a:ext cx="1954455" cy="288047"/>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「楽楽明細」へメールアドレス登録</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26" name="Google Shape;226;p9"/>
          <p:cNvSpPr txBox="1"/>
          <p:nvPr/>
        </p:nvSpPr>
        <p:spPr>
          <a:xfrm>
            <a:off x="9398287" y="4428149"/>
            <a:ext cx="1276350" cy="210350"/>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帳票発行</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cxnSp>
        <p:nvCxnSpPr>
          <p:cNvPr id="228" name="Google Shape;228;p9"/>
          <p:cNvCxnSpPr/>
          <p:nvPr/>
        </p:nvCxnSpPr>
        <p:spPr>
          <a:xfrm>
            <a:off x="3913516" y="3980190"/>
            <a:ext cx="5400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229" name="Google Shape;229;p9"/>
          <p:cNvCxnSpPr/>
          <p:nvPr/>
        </p:nvCxnSpPr>
        <p:spPr>
          <a:xfrm>
            <a:off x="7760525" y="3962461"/>
            <a:ext cx="540000" cy="0"/>
          </a:xfrm>
          <a:prstGeom prst="straightConnector1">
            <a:avLst/>
          </a:prstGeom>
          <a:noFill/>
          <a:ln w="12700" cap="flat" cmpd="sng">
            <a:solidFill>
              <a:schemeClr val="dk2"/>
            </a:solidFill>
            <a:prstDash val="solid"/>
            <a:miter lim="800000"/>
            <a:headEnd type="none" w="sm" len="sm"/>
            <a:tailEnd type="triangle" w="med" len="med"/>
          </a:ln>
        </p:spPr>
      </p:cxnSp>
      <p:sp>
        <p:nvSpPr>
          <p:cNvPr id="232" name="Google Shape;232;p9"/>
          <p:cNvSpPr txBox="1">
            <a:spLocks noGrp="1"/>
          </p:cNvSpPr>
          <p:nvPr>
            <p:ph type="body" idx="1"/>
          </p:nvPr>
        </p:nvSpPr>
        <p:spPr>
          <a:xfrm>
            <a:off x="479424" y="1376362"/>
            <a:ext cx="11233149" cy="606463"/>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rgbClr val="464646"/>
              </a:buClr>
              <a:buSzPts val="1300"/>
              <a:buFont typeface="BIZ UDPGothic"/>
              <a:buNone/>
            </a:pPr>
            <a:r>
              <a:rPr lang="ja-JP" sz="1600" dirty="0">
                <a:solidFill>
                  <a:srgbClr val="267D00"/>
                </a:solidFill>
                <a:latin typeface="BIZ UDPゴシック" panose="020B0400000000000000" pitchFamily="50" charset="-128"/>
                <a:ea typeface="BIZ UDPゴシック" panose="020B0400000000000000" pitchFamily="50" charset="-128"/>
                <a:cs typeface="Arial"/>
                <a:sym typeface="Arial"/>
              </a:rPr>
              <a:t>運用開始までは3つの段階で進めることが可能です。弊社のスケジュールは以下のとおりです。</a:t>
            </a:r>
            <a:endParaRPr sz="1600" dirty="0">
              <a:solidFill>
                <a:srgbClr val="267D00"/>
              </a:solidFill>
              <a:latin typeface="BIZ UDPゴシック" panose="020B0400000000000000" pitchFamily="50" charset="-128"/>
              <a:ea typeface="BIZ UDPゴシック" panose="020B0400000000000000" pitchFamily="50" charset="-128"/>
              <a:cs typeface="Arial"/>
              <a:sym typeface="Arial"/>
            </a:endParaRPr>
          </a:p>
        </p:txBody>
      </p:sp>
      <p:sp>
        <p:nvSpPr>
          <p:cNvPr id="233" name="Google Shape;233;p9"/>
          <p:cNvSpPr txBox="1"/>
          <p:nvPr/>
        </p:nvSpPr>
        <p:spPr>
          <a:xfrm>
            <a:off x="984582" y="4756444"/>
            <a:ext cx="2641893" cy="754573"/>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600"/>
              <a:buFont typeface="BIZ UDPGothic"/>
              <a:buNone/>
            </a:pPr>
            <a:endParaRPr sz="1600" b="1" i="0" u="none" strike="noStrike" cap="none">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34" name="Google Shape;234;p9"/>
          <p:cNvSpPr/>
          <p:nvPr/>
        </p:nvSpPr>
        <p:spPr>
          <a:xfrm>
            <a:off x="592563" y="5075106"/>
            <a:ext cx="3320953" cy="996057"/>
          </a:xfrm>
          <a:prstGeom prst="wedgeRoundRectCallout">
            <a:avLst>
              <a:gd name="adj1" fmla="val 6345"/>
              <a:gd name="adj2" fmla="val -70103"/>
              <a:gd name="adj3" fmla="val 16667"/>
            </a:avLst>
          </a:prstGeom>
          <a:solidFill>
            <a:srgbClr val="F4F9F1"/>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WEB化のご案内開始日</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a:t>
            </a:r>
            <a:r>
              <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35" name="Google Shape;235;p9"/>
          <p:cNvSpPr/>
          <p:nvPr/>
        </p:nvSpPr>
        <p:spPr>
          <a:xfrm>
            <a:off x="8300525" y="5012988"/>
            <a:ext cx="3240000" cy="996057"/>
          </a:xfrm>
          <a:prstGeom prst="wedgeRoundRectCallout">
            <a:avLst>
              <a:gd name="adj1" fmla="val 4676"/>
              <a:gd name="adj2" fmla="val -66394"/>
              <a:gd name="adj3" fmla="val 16667"/>
            </a:avLst>
          </a:prstGeom>
          <a:solidFill>
            <a:srgbClr val="F4F9F1"/>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運用開始日</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a:t>
            </a:r>
            <a:r>
              <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※●日締の請求分～対象</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4" name="グラフィックス 3">
            <a:extLst>
              <a:ext uri="{FF2B5EF4-FFF2-40B4-BE49-F238E27FC236}">
                <a16:creationId xmlns:a16="http://schemas.microsoft.com/office/drawing/2014/main" id="{1A30D2A5-F3F0-1417-3095-63AB9F39B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3581" y="3611461"/>
            <a:ext cx="702000" cy="702000"/>
          </a:xfrm>
          <a:prstGeom prst="rect">
            <a:avLst/>
          </a:prstGeom>
        </p:spPr>
      </p:pic>
      <p:pic>
        <p:nvPicPr>
          <p:cNvPr id="5" name="グラフィックス 4">
            <a:extLst>
              <a:ext uri="{FF2B5EF4-FFF2-40B4-BE49-F238E27FC236}">
                <a16:creationId xmlns:a16="http://schemas.microsoft.com/office/drawing/2014/main" id="{B41ED052-CBE1-BE60-EF78-42AD9D3877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5462" y="3664996"/>
            <a:ext cx="702000" cy="702000"/>
          </a:xfrm>
          <a:prstGeom prst="rect">
            <a:avLst/>
          </a:prstGeom>
        </p:spPr>
      </p:pic>
      <p:pic>
        <p:nvPicPr>
          <p:cNvPr id="7" name="グラフィックス 6">
            <a:extLst>
              <a:ext uri="{FF2B5EF4-FFF2-40B4-BE49-F238E27FC236}">
                <a16:creationId xmlns:a16="http://schemas.microsoft.com/office/drawing/2014/main" id="{98F1A8F1-22C7-C4BB-2A88-05BD0A622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5430" y="3611461"/>
            <a:ext cx="702000" cy="702000"/>
          </a:xfrm>
          <a:prstGeom prst="rect">
            <a:avLst/>
          </a:prstGeom>
        </p:spPr>
      </p:pic>
      <p:sp>
        <p:nvSpPr>
          <p:cNvPr id="21" name="Google Shape;215;p9">
            <a:extLst>
              <a:ext uri="{FF2B5EF4-FFF2-40B4-BE49-F238E27FC236}">
                <a16:creationId xmlns:a16="http://schemas.microsoft.com/office/drawing/2014/main" id="{A01EAFEF-8DC7-0F63-0AF9-2D24383A5012}"/>
              </a:ext>
            </a:extLst>
          </p:cNvPr>
          <p:cNvSpPr/>
          <p:nvPr/>
        </p:nvSpPr>
        <p:spPr>
          <a:xfrm>
            <a:off x="4482283" y="2628738"/>
            <a:ext cx="3240000" cy="2077817"/>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2" name="Google Shape;218;p9">
            <a:extLst>
              <a:ext uri="{FF2B5EF4-FFF2-40B4-BE49-F238E27FC236}">
                <a16:creationId xmlns:a16="http://schemas.microsoft.com/office/drawing/2014/main" id="{733E9016-42EE-6778-4D73-95B664E6913D}"/>
              </a:ext>
            </a:extLst>
          </p:cNvPr>
          <p:cNvSpPr/>
          <p:nvPr/>
        </p:nvSpPr>
        <p:spPr>
          <a:xfrm>
            <a:off x="4482283" y="2175548"/>
            <a:ext cx="32400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en-US" alt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2.</a:t>
            </a:r>
            <a:r>
              <a:rPr lang="ja-JP" altLang="en-US"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お取引先様のメールアドレス収集</a:t>
            </a:r>
            <a:endParaRPr lang="ja-JP" altLang="en-US"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3" name="Google Shape;215;p9">
            <a:extLst>
              <a:ext uri="{FF2B5EF4-FFF2-40B4-BE49-F238E27FC236}">
                <a16:creationId xmlns:a16="http://schemas.microsoft.com/office/drawing/2014/main" id="{29D9BAD5-889C-5C4D-9838-EB8E9B6499D8}"/>
              </a:ext>
            </a:extLst>
          </p:cNvPr>
          <p:cNvSpPr/>
          <p:nvPr/>
        </p:nvSpPr>
        <p:spPr>
          <a:xfrm>
            <a:off x="8337169" y="2626088"/>
            <a:ext cx="3240000" cy="2077817"/>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4" name="Google Shape;218;p9">
            <a:extLst>
              <a:ext uri="{FF2B5EF4-FFF2-40B4-BE49-F238E27FC236}">
                <a16:creationId xmlns:a16="http://schemas.microsoft.com/office/drawing/2014/main" id="{8B791C21-7F53-A03D-60B0-382FD5492FF9}"/>
              </a:ext>
            </a:extLst>
          </p:cNvPr>
          <p:cNvSpPr/>
          <p:nvPr/>
        </p:nvSpPr>
        <p:spPr>
          <a:xfrm>
            <a:off x="8337169" y="2172898"/>
            <a:ext cx="32400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en-US" alt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3.</a:t>
            </a:r>
            <a:r>
              <a:rPr lang="ja-JP" altLang="en-US"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帳票の発行</a:t>
            </a:r>
            <a:endParaRPr lang="ja-JP" altLang="en-US"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0"/>
          <p:cNvSpPr/>
          <p:nvPr/>
        </p:nvSpPr>
        <p:spPr>
          <a:xfrm>
            <a:off x="1671801" y="3928975"/>
            <a:ext cx="1393920" cy="139392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Gothic"/>
              <a:ea typeface="BIZ UDPGothic"/>
              <a:cs typeface="BIZ UDPGothic"/>
              <a:sym typeface="BIZ UDPGothic"/>
            </a:endParaRPr>
          </a:p>
        </p:txBody>
      </p:sp>
      <p:sp>
        <p:nvSpPr>
          <p:cNvPr id="242" name="Google Shape;242;p1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「楽楽明細」への切替にあたり変更になること</a:t>
            </a:r>
            <a:endParaRPr dirty="0"/>
          </a:p>
        </p:txBody>
      </p:sp>
      <p:sp>
        <p:nvSpPr>
          <p:cNvPr id="243" name="Google Shape;243;p1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11</a:t>
            </a:fld>
            <a:endParaRPr/>
          </a:p>
        </p:txBody>
      </p:sp>
      <p:cxnSp>
        <p:nvCxnSpPr>
          <p:cNvPr id="244" name="Google Shape;244;p10"/>
          <p:cNvCxnSpPr/>
          <p:nvPr/>
        </p:nvCxnSpPr>
        <p:spPr>
          <a:xfrm>
            <a:off x="5826000" y="3928975"/>
            <a:ext cx="540000" cy="0"/>
          </a:xfrm>
          <a:prstGeom prst="straightConnector1">
            <a:avLst/>
          </a:prstGeom>
          <a:noFill/>
          <a:ln w="12700" cap="flat" cmpd="sng">
            <a:solidFill>
              <a:schemeClr val="dk2"/>
            </a:solidFill>
            <a:prstDash val="solid"/>
            <a:miter lim="800000"/>
            <a:headEnd type="none" w="sm" len="sm"/>
            <a:tailEnd type="triangle" w="med" len="med"/>
          </a:ln>
        </p:spPr>
      </p:cxnSp>
      <p:sp>
        <p:nvSpPr>
          <p:cNvPr id="245" name="Google Shape;245;p10"/>
          <p:cNvSpPr txBox="1">
            <a:spLocks noGrp="1"/>
          </p:cNvSpPr>
          <p:nvPr>
            <p:ph type="body" idx="1"/>
          </p:nvPr>
        </p:nvSpPr>
        <p:spPr>
          <a:xfrm>
            <a:off x="479424" y="1376362"/>
            <a:ext cx="11233149" cy="397020"/>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accent1"/>
              </a:buClr>
              <a:buSzPts val="1300"/>
              <a:buFont typeface="BIZ UDPGothic"/>
              <a:buNone/>
            </a:pPr>
            <a:r>
              <a:rPr lang="ja-JP" altLang="en-US" sz="1600" dirty="0">
                <a:solidFill>
                  <a:schemeClr val="accent1"/>
                </a:solidFill>
              </a:rPr>
              <a:t>「</a:t>
            </a:r>
            <a:r>
              <a:rPr lang="ja-JP" sz="1600" dirty="0">
                <a:solidFill>
                  <a:schemeClr val="accent1"/>
                </a:solidFill>
              </a:rPr>
              <a:t>楽楽明細</a:t>
            </a:r>
            <a:r>
              <a:rPr lang="ja-JP" altLang="en-US" sz="1600" dirty="0">
                <a:solidFill>
                  <a:schemeClr val="accent1"/>
                </a:solidFill>
              </a:rPr>
              <a:t>」</a:t>
            </a:r>
            <a:r>
              <a:rPr lang="ja-JP" sz="1600" dirty="0">
                <a:solidFill>
                  <a:schemeClr val="accent1"/>
                </a:solidFill>
              </a:rPr>
              <a:t>へ運用を切り替えるにあたり、帳票レイアウトが変更となります。</a:t>
            </a:r>
            <a:endParaRPr sz="1600" dirty="0">
              <a:solidFill>
                <a:schemeClr val="accent1"/>
              </a:solidFill>
            </a:endParaRPr>
          </a:p>
        </p:txBody>
      </p:sp>
      <p:pic>
        <p:nvPicPr>
          <p:cNvPr id="246" name="Google Shape;246;p10"/>
          <p:cNvPicPr preferRelativeResize="0"/>
          <p:nvPr/>
        </p:nvPicPr>
        <p:blipFill rotWithShape="1">
          <a:blip r:embed="rId3">
            <a:alphaModFix/>
          </a:blip>
          <a:srcRect/>
          <a:stretch/>
        </p:blipFill>
        <p:spPr>
          <a:xfrm>
            <a:off x="7547259" y="1687009"/>
            <a:ext cx="3179084" cy="4483932"/>
          </a:xfrm>
          <a:prstGeom prst="rect">
            <a:avLst/>
          </a:prstGeom>
          <a:noFill/>
          <a:ln w="12700" cap="flat" cmpd="sng">
            <a:solidFill>
              <a:srgbClr val="D2D2D2"/>
            </a:solidFill>
            <a:prstDash val="solid"/>
            <a:round/>
            <a:headEnd type="none" w="sm" len="sm"/>
            <a:tailEnd type="none" w="sm" len="sm"/>
          </a:ln>
        </p:spPr>
      </p:pic>
      <p:sp>
        <p:nvSpPr>
          <p:cNvPr id="247" name="Google Shape;247;p10"/>
          <p:cNvSpPr/>
          <p:nvPr/>
        </p:nvSpPr>
        <p:spPr>
          <a:xfrm>
            <a:off x="1465657" y="1687009"/>
            <a:ext cx="3200128" cy="4483932"/>
          </a:xfrm>
          <a:prstGeom prst="rect">
            <a:avLst/>
          </a:prstGeom>
          <a:solidFill>
            <a:schemeClr val="accent5"/>
          </a:solidFill>
          <a:ln>
            <a:noFill/>
          </a:ln>
        </p:spPr>
        <p:txBody>
          <a:bodyPr spcFirstLastPara="1" wrap="square" lIns="108000" tIns="108000" rIns="108000" bIns="108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現行レイアウトの貼り付け</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9" name="正方形/長方形 48">
            <a:extLst>
              <a:ext uri="{FF2B5EF4-FFF2-40B4-BE49-F238E27FC236}">
                <a16:creationId xmlns:a16="http://schemas.microsoft.com/office/drawing/2014/main" id="{8610DD1C-39B3-F538-464C-9EB6AE58B976}"/>
              </a:ext>
            </a:extLst>
          </p:cNvPr>
          <p:cNvSpPr/>
          <p:nvPr/>
        </p:nvSpPr>
        <p:spPr>
          <a:xfrm>
            <a:off x="2500952" y="1990847"/>
            <a:ext cx="8640523" cy="3628718"/>
          </a:xfrm>
          <a:prstGeom prst="rect">
            <a:avLst/>
          </a:prstGeom>
          <a:solidFill>
            <a:srgbClr val="F4F9F1"/>
          </a:solidFill>
          <a:ln>
            <a:solidFill>
              <a:srgbClr val="F4F9F1"/>
            </a:solid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algn="ctr">
              <a:lnSpc>
                <a:spcPct val="135000"/>
              </a:lnSpc>
            </a:pPr>
            <a:endParaRPr kumimoji="1" lang="ja-JP" altLang="en-US" sz="1300" dirty="0">
              <a:solidFill>
                <a:schemeClr val="bg1"/>
              </a:solidFill>
            </a:endParaRPr>
          </a:p>
        </p:txBody>
      </p:sp>
      <p:sp>
        <p:nvSpPr>
          <p:cNvPr id="253" name="Google Shape;253;p11"/>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「楽楽明細」への切替にあたり変更になること</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254" name="Google Shape;254;p11"/>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12</a:t>
            </a:fld>
            <a:endParaRPr>
              <a:latin typeface="BIZ UDPゴシック" panose="020B0400000000000000" pitchFamily="50" charset="-128"/>
              <a:ea typeface="BIZ UDPゴシック" panose="020B0400000000000000" pitchFamily="50" charset="-128"/>
              <a:cs typeface="Arial"/>
              <a:sym typeface="Arial"/>
            </a:endParaRPr>
          </a:p>
        </p:txBody>
      </p:sp>
      <p:sp>
        <p:nvSpPr>
          <p:cNvPr id="255" name="Google Shape;255;p11"/>
          <p:cNvSpPr txBox="1">
            <a:spLocks noGrp="1"/>
          </p:cNvSpPr>
          <p:nvPr>
            <p:ph type="body" idx="1"/>
          </p:nvPr>
        </p:nvSpPr>
        <p:spPr>
          <a:xfrm>
            <a:off x="479425" y="1376362"/>
            <a:ext cx="6900474" cy="397020"/>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accent1"/>
              </a:buClr>
              <a:buSzPts val="1300"/>
              <a:buFont typeface="BIZ UDPGothic"/>
              <a:buNone/>
            </a:pPr>
            <a:r>
              <a:rPr lang="ja-JP" altLang="en-US" sz="1600" dirty="0">
                <a:solidFill>
                  <a:schemeClr val="accent1"/>
                </a:solidFill>
                <a:latin typeface="BIZ UDPゴシック" panose="020B0400000000000000" pitchFamily="50" charset="-128"/>
                <a:ea typeface="BIZ UDPゴシック" panose="020B0400000000000000" pitchFamily="50" charset="-128"/>
                <a:cs typeface="Arial"/>
                <a:sym typeface="Arial"/>
              </a:rPr>
              <a:t>「</a:t>
            </a:r>
            <a:r>
              <a:rPr lang="ja-JP" sz="1600" dirty="0">
                <a:solidFill>
                  <a:schemeClr val="accent1"/>
                </a:solidFill>
                <a:latin typeface="BIZ UDPゴシック" panose="020B0400000000000000" pitchFamily="50" charset="-128"/>
                <a:ea typeface="BIZ UDPゴシック" panose="020B0400000000000000" pitchFamily="50" charset="-128"/>
                <a:cs typeface="Arial"/>
                <a:sym typeface="Arial"/>
              </a:rPr>
              <a:t>楽楽明細</a:t>
            </a:r>
            <a:r>
              <a:rPr lang="ja-JP" altLang="en-US" sz="1600" dirty="0">
                <a:solidFill>
                  <a:schemeClr val="accent1"/>
                </a:solidFill>
                <a:latin typeface="BIZ UDPゴシック" panose="020B0400000000000000" pitchFamily="50" charset="-128"/>
                <a:ea typeface="BIZ UDPゴシック" panose="020B0400000000000000" pitchFamily="50" charset="-128"/>
                <a:cs typeface="Arial"/>
                <a:sym typeface="Arial"/>
              </a:rPr>
              <a:t>」</a:t>
            </a:r>
            <a:r>
              <a:rPr lang="ja-JP" sz="1600" dirty="0">
                <a:solidFill>
                  <a:schemeClr val="accent1"/>
                </a:solidFill>
                <a:latin typeface="BIZ UDPゴシック" panose="020B0400000000000000" pitchFamily="50" charset="-128"/>
                <a:ea typeface="BIZ UDPゴシック" panose="020B0400000000000000" pitchFamily="50" charset="-128"/>
                <a:cs typeface="Arial"/>
                <a:sym typeface="Arial"/>
              </a:rPr>
              <a:t>へ運用を切り替えるにあたり、送付方法が変更となります。</a:t>
            </a:r>
            <a:endParaRPr sz="1600" dirty="0">
              <a:solidFill>
                <a:schemeClr val="accent1"/>
              </a:solidFill>
              <a:latin typeface="BIZ UDPゴシック" panose="020B0400000000000000" pitchFamily="50" charset="-128"/>
              <a:ea typeface="BIZ UDPゴシック" panose="020B0400000000000000" pitchFamily="50" charset="-128"/>
              <a:cs typeface="Arial"/>
              <a:sym typeface="Arial"/>
            </a:endParaRPr>
          </a:p>
        </p:txBody>
      </p:sp>
      <p:sp>
        <p:nvSpPr>
          <p:cNvPr id="256" name="Google Shape;256;p11"/>
          <p:cNvSpPr txBox="1"/>
          <p:nvPr/>
        </p:nvSpPr>
        <p:spPr>
          <a:xfrm>
            <a:off x="4601804" y="4235307"/>
            <a:ext cx="1530585"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WEBからダウンロード</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chemeClr val="dk1"/>
              </a:buClr>
              <a:buSzPts val="1200"/>
              <a:buFont typeface="BIZ UDPGothic"/>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ダウンロードURL</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58" name="Google Shape;258;p11"/>
          <p:cNvSpPr txBox="1"/>
          <p:nvPr/>
        </p:nvSpPr>
        <p:spPr>
          <a:xfrm>
            <a:off x="6434405" y="4112188"/>
            <a:ext cx="832981"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メール添付</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60" name="Google Shape;260;p11"/>
          <p:cNvSpPr txBox="1"/>
          <p:nvPr/>
        </p:nvSpPr>
        <p:spPr>
          <a:xfrm>
            <a:off x="8087926" y="4121374"/>
            <a:ext cx="767699"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郵送代行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62" name="Google Shape;262;p11"/>
          <p:cNvSpPr txBox="1"/>
          <p:nvPr/>
        </p:nvSpPr>
        <p:spPr>
          <a:xfrm>
            <a:off x="9800857" y="4104238"/>
            <a:ext cx="515221"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FAX</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65" name="Google Shape;265;p11"/>
          <p:cNvSpPr txBox="1"/>
          <p:nvPr/>
        </p:nvSpPr>
        <p:spPr>
          <a:xfrm>
            <a:off x="2912822" y="4235965"/>
            <a:ext cx="1530585"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WEBからダウンロード</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chemeClr val="dk1"/>
              </a:buClr>
              <a:buSzPts val="1200"/>
              <a:buFont typeface="BIZ UDPGothic"/>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マイページ</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cxnSp>
        <p:nvCxnSpPr>
          <p:cNvPr id="266" name="Google Shape;266;p11"/>
          <p:cNvCxnSpPr/>
          <p:nvPr/>
        </p:nvCxnSpPr>
        <p:spPr>
          <a:xfrm>
            <a:off x="2250004" y="3626674"/>
            <a:ext cx="540000" cy="0"/>
          </a:xfrm>
          <a:prstGeom prst="straightConnector1">
            <a:avLst/>
          </a:prstGeom>
          <a:noFill/>
          <a:ln w="12700" cap="flat" cmpd="sng">
            <a:solidFill>
              <a:schemeClr val="dk2"/>
            </a:solidFill>
            <a:prstDash val="solid"/>
            <a:miter lim="800000"/>
            <a:headEnd type="none" w="sm" len="sm"/>
            <a:tailEnd type="triangle" w="med" len="med"/>
          </a:ln>
        </p:spPr>
      </p:cxnSp>
      <p:sp>
        <p:nvSpPr>
          <p:cNvPr id="267" name="Google Shape;267;p11"/>
          <p:cNvSpPr/>
          <p:nvPr/>
        </p:nvSpPr>
        <p:spPr>
          <a:xfrm>
            <a:off x="2897620" y="2835412"/>
            <a:ext cx="1490176" cy="1933178"/>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68" name="Google Shape;268;p11"/>
          <p:cNvSpPr txBox="1"/>
          <p:nvPr/>
        </p:nvSpPr>
        <p:spPr>
          <a:xfrm>
            <a:off x="1151092" y="4031201"/>
            <a:ext cx="684000" cy="588167"/>
          </a:xfrm>
          <a:prstGeom prst="rect">
            <a:avLst/>
          </a:prstGeom>
          <a:noFill/>
          <a:ln>
            <a:noFill/>
          </a:ln>
        </p:spPr>
        <p:txBody>
          <a:bodyPr spcFirstLastPara="1" wrap="square" lIns="80900" tIns="40425" rIns="80900" bIns="40425" anchor="ctr" anchorCtr="0">
            <a:noAutofit/>
          </a:bodyPr>
          <a:lstStyle/>
          <a:p>
            <a:pPr marL="0" marR="0" lvl="0" indent="0" algn="ctr"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自社郵送</a:t>
            </a:r>
            <a:endParaRPr sz="1400" b="0" i="0" u="none" strike="noStrike" cap="none" dirty="0">
              <a:latin typeface="BIZ UDPゴシック" panose="020B0400000000000000" pitchFamily="50" charset="-128"/>
              <a:ea typeface="BIZ UDPゴシック" panose="020B0400000000000000" pitchFamily="50" charset="-128"/>
              <a:sym typeface="Arial"/>
            </a:endParaRPr>
          </a:p>
        </p:txBody>
      </p:sp>
      <p:sp>
        <p:nvSpPr>
          <p:cNvPr id="270" name="Google Shape;270;p11"/>
          <p:cNvSpPr/>
          <p:nvPr/>
        </p:nvSpPr>
        <p:spPr>
          <a:xfrm>
            <a:off x="7739636" y="2772164"/>
            <a:ext cx="1490176" cy="1933178"/>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grpSp>
        <p:nvGrpSpPr>
          <p:cNvPr id="46" name="グループ化 45">
            <a:extLst>
              <a:ext uri="{FF2B5EF4-FFF2-40B4-BE49-F238E27FC236}">
                <a16:creationId xmlns:a16="http://schemas.microsoft.com/office/drawing/2014/main" id="{FC6940BF-7CEF-0F19-8411-B99E0D518E10}"/>
              </a:ext>
            </a:extLst>
          </p:cNvPr>
          <p:cNvGrpSpPr/>
          <p:nvPr/>
        </p:nvGrpSpPr>
        <p:grpSpPr>
          <a:xfrm>
            <a:off x="6262050" y="2972377"/>
            <a:ext cx="1173507" cy="1170000"/>
            <a:chOff x="-1300716" y="3017891"/>
            <a:chExt cx="1173507" cy="1170000"/>
          </a:xfrm>
        </p:grpSpPr>
        <p:sp>
          <p:nvSpPr>
            <p:cNvPr id="15" name="Google Shape;272;p11">
              <a:extLst>
                <a:ext uri="{FF2B5EF4-FFF2-40B4-BE49-F238E27FC236}">
                  <a16:creationId xmlns:a16="http://schemas.microsoft.com/office/drawing/2014/main" id="{20428D6C-6070-045B-3E39-56174EEF863D}"/>
                </a:ext>
              </a:extLst>
            </p:cNvPr>
            <p:cNvSpPr/>
            <p:nvPr/>
          </p:nvSpPr>
          <p:spPr>
            <a:xfrm>
              <a:off x="-1300716" y="3017891"/>
              <a:ext cx="1170000" cy="1170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5" name="グラフィックス 4">
              <a:extLst>
                <a:ext uri="{FF2B5EF4-FFF2-40B4-BE49-F238E27FC236}">
                  <a16:creationId xmlns:a16="http://schemas.microsoft.com/office/drawing/2014/main" id="{D11420A7-CFED-4B55-CAE6-66DD925AA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7209" y="3017891"/>
              <a:ext cx="1170000" cy="1170000"/>
            </a:xfrm>
            <a:prstGeom prst="rect">
              <a:avLst/>
            </a:prstGeom>
          </p:spPr>
        </p:pic>
      </p:grpSp>
      <p:pic>
        <p:nvPicPr>
          <p:cNvPr id="12" name="グラフィックス 11">
            <a:extLst>
              <a:ext uri="{FF2B5EF4-FFF2-40B4-BE49-F238E27FC236}">
                <a16:creationId xmlns:a16="http://schemas.microsoft.com/office/drawing/2014/main" id="{7461D72D-E600-D332-2450-0C804D304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299" y="3115894"/>
            <a:ext cx="1170000" cy="1170000"/>
          </a:xfrm>
          <a:prstGeom prst="rect">
            <a:avLst/>
          </a:prstGeom>
        </p:spPr>
      </p:pic>
      <p:grpSp>
        <p:nvGrpSpPr>
          <p:cNvPr id="48" name="グループ化 47">
            <a:extLst>
              <a:ext uri="{FF2B5EF4-FFF2-40B4-BE49-F238E27FC236}">
                <a16:creationId xmlns:a16="http://schemas.microsoft.com/office/drawing/2014/main" id="{BD16E603-A98C-58CF-ABDE-05DEBCA17B8F}"/>
              </a:ext>
            </a:extLst>
          </p:cNvPr>
          <p:cNvGrpSpPr/>
          <p:nvPr/>
        </p:nvGrpSpPr>
        <p:grpSpPr>
          <a:xfrm>
            <a:off x="7858402" y="2934238"/>
            <a:ext cx="1182787" cy="1198219"/>
            <a:chOff x="-1354670" y="3111775"/>
            <a:chExt cx="1182787" cy="1198219"/>
          </a:xfrm>
        </p:grpSpPr>
        <p:sp>
          <p:nvSpPr>
            <p:cNvPr id="7" name="Google Shape;272;p11">
              <a:extLst>
                <a:ext uri="{FF2B5EF4-FFF2-40B4-BE49-F238E27FC236}">
                  <a16:creationId xmlns:a16="http://schemas.microsoft.com/office/drawing/2014/main" id="{BB172BD8-BA6F-5EA3-FCAF-361D9BE30CBF}"/>
                </a:ext>
              </a:extLst>
            </p:cNvPr>
            <p:cNvSpPr/>
            <p:nvPr/>
          </p:nvSpPr>
          <p:spPr>
            <a:xfrm>
              <a:off x="-1341883" y="3139994"/>
              <a:ext cx="1170000" cy="1170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47" name="グラフィックス 46">
              <a:extLst>
                <a:ext uri="{FF2B5EF4-FFF2-40B4-BE49-F238E27FC236}">
                  <a16:creationId xmlns:a16="http://schemas.microsoft.com/office/drawing/2014/main" id="{0196EB22-804B-156B-B397-E9678994E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4670" y="3111775"/>
              <a:ext cx="1170000" cy="1170000"/>
            </a:xfrm>
            <a:prstGeom prst="rect">
              <a:avLst/>
            </a:prstGeom>
          </p:spPr>
        </p:pic>
      </p:grpSp>
      <p:grpSp>
        <p:nvGrpSpPr>
          <p:cNvPr id="52" name="グループ化 51">
            <a:extLst>
              <a:ext uri="{FF2B5EF4-FFF2-40B4-BE49-F238E27FC236}">
                <a16:creationId xmlns:a16="http://schemas.microsoft.com/office/drawing/2014/main" id="{1C4EBDCF-2A13-00CA-60AA-861171972CAA}"/>
              </a:ext>
            </a:extLst>
          </p:cNvPr>
          <p:cNvGrpSpPr/>
          <p:nvPr/>
        </p:nvGrpSpPr>
        <p:grpSpPr>
          <a:xfrm>
            <a:off x="9451247" y="2934238"/>
            <a:ext cx="1179384" cy="1192169"/>
            <a:chOff x="-1303118" y="4048662"/>
            <a:chExt cx="1179384" cy="1192169"/>
          </a:xfrm>
        </p:grpSpPr>
        <p:sp>
          <p:nvSpPr>
            <p:cNvPr id="17" name="Google Shape;272;p11">
              <a:extLst>
                <a:ext uri="{FF2B5EF4-FFF2-40B4-BE49-F238E27FC236}">
                  <a16:creationId xmlns:a16="http://schemas.microsoft.com/office/drawing/2014/main" id="{731A7707-2E74-4445-B2DC-87CB824E1325}"/>
                </a:ext>
              </a:extLst>
            </p:cNvPr>
            <p:cNvSpPr/>
            <p:nvPr/>
          </p:nvSpPr>
          <p:spPr>
            <a:xfrm>
              <a:off x="-1293734" y="4070831"/>
              <a:ext cx="1170000" cy="1170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51" name="グラフィックス 50">
              <a:extLst>
                <a:ext uri="{FF2B5EF4-FFF2-40B4-BE49-F238E27FC236}">
                  <a16:creationId xmlns:a16="http://schemas.microsoft.com/office/drawing/2014/main" id="{BE94B5E9-9969-3DC5-E4B6-1761BF143C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03118" y="4048662"/>
              <a:ext cx="1170000" cy="1170000"/>
            </a:xfrm>
            <a:prstGeom prst="rect">
              <a:avLst/>
            </a:prstGeom>
          </p:spPr>
        </p:pic>
      </p:grpSp>
      <p:sp>
        <p:nvSpPr>
          <p:cNvPr id="16" name="Google Shape;271;p11">
            <a:extLst>
              <a:ext uri="{FF2B5EF4-FFF2-40B4-BE49-F238E27FC236}">
                <a16:creationId xmlns:a16="http://schemas.microsoft.com/office/drawing/2014/main" id="{366713D1-F063-755C-E35F-32144AF814EB}"/>
              </a:ext>
            </a:extLst>
          </p:cNvPr>
          <p:cNvSpPr/>
          <p:nvPr/>
        </p:nvSpPr>
        <p:spPr>
          <a:xfrm>
            <a:off x="805938" y="2233483"/>
            <a:ext cx="1374307" cy="37725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a:solidFill>
                  <a:schemeClr val="dk1"/>
                </a:solidFill>
                <a:latin typeface="BIZ UDPゴシック" panose="020B0400000000000000" pitchFamily="50" charset="-128"/>
                <a:ea typeface="BIZ UDPゴシック" panose="020B0400000000000000" pitchFamily="50" charset="-128"/>
                <a:sym typeface="Arial"/>
              </a:rPr>
              <a:t>現状</a:t>
            </a:r>
            <a:endParaRPr sz="1400" b="0" i="0" u="none" strike="noStrike" cap="none">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8" name="Google Shape;272;p11">
            <a:extLst>
              <a:ext uri="{FF2B5EF4-FFF2-40B4-BE49-F238E27FC236}">
                <a16:creationId xmlns:a16="http://schemas.microsoft.com/office/drawing/2014/main" id="{4BDF927D-AE65-F2EC-862B-42B30FE77BFA}"/>
              </a:ext>
            </a:extLst>
          </p:cNvPr>
          <p:cNvSpPr/>
          <p:nvPr/>
        </p:nvSpPr>
        <p:spPr>
          <a:xfrm>
            <a:off x="6183903" y="2197687"/>
            <a:ext cx="1374307" cy="37725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altLang="en-US"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a:t>
            </a:r>
            <a:r>
              <a:rPr lang="ja-JP" altLang="en-US"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導入後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15" name="Google Shape;272;p11">
            <a:extLst>
              <a:ext uri="{FF2B5EF4-FFF2-40B4-BE49-F238E27FC236}">
                <a16:creationId xmlns:a16="http://schemas.microsoft.com/office/drawing/2014/main" id="{BD1A624A-26A5-B17B-6E5E-8C0A8E6EDFE7}"/>
              </a:ext>
            </a:extLst>
          </p:cNvPr>
          <p:cNvSpPr/>
          <p:nvPr/>
        </p:nvSpPr>
        <p:spPr>
          <a:xfrm>
            <a:off x="3062314" y="2972377"/>
            <a:ext cx="1170000" cy="1170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17" name="Google Shape;272;p11">
            <a:extLst>
              <a:ext uri="{FF2B5EF4-FFF2-40B4-BE49-F238E27FC236}">
                <a16:creationId xmlns:a16="http://schemas.microsoft.com/office/drawing/2014/main" id="{AEF0EE76-3458-7FED-8ED7-607F58906307}"/>
              </a:ext>
            </a:extLst>
          </p:cNvPr>
          <p:cNvSpPr/>
          <p:nvPr/>
        </p:nvSpPr>
        <p:spPr>
          <a:xfrm>
            <a:off x="4676950" y="2972377"/>
            <a:ext cx="1170000" cy="117000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221" name="グラフィックス 220">
            <a:extLst>
              <a:ext uri="{FF2B5EF4-FFF2-40B4-BE49-F238E27FC236}">
                <a16:creationId xmlns:a16="http://schemas.microsoft.com/office/drawing/2014/main" id="{B80DE33B-A5A3-85CA-BE36-47E5C852E3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5101" y="3018842"/>
            <a:ext cx="1170000" cy="1170000"/>
          </a:xfrm>
          <a:prstGeom prst="rect">
            <a:avLst/>
          </a:prstGeom>
        </p:spPr>
      </p:pic>
      <p:pic>
        <p:nvPicPr>
          <p:cNvPr id="224" name="グラフィックス 223">
            <a:extLst>
              <a:ext uri="{FF2B5EF4-FFF2-40B4-BE49-F238E27FC236}">
                <a16:creationId xmlns:a16="http://schemas.microsoft.com/office/drawing/2014/main" id="{95514AFE-BE94-3826-E5B6-BBCD3515D6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83344" y="3018842"/>
            <a:ext cx="1170000" cy="117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solidFill>
                  <a:srgbClr val="D2D2D2"/>
                </a:solidFill>
              </a:rPr>
              <a:t>１</a:t>
            </a:r>
            <a:r>
              <a:rPr lang="en-US" altLang="ja-JP" dirty="0">
                <a:solidFill>
                  <a:srgbClr val="D2D2D2"/>
                </a:solidFill>
              </a:rPr>
              <a:t>.</a:t>
            </a:r>
            <a:r>
              <a:rPr lang="ja-JP" altLang="en-US" dirty="0">
                <a:solidFill>
                  <a:srgbClr val="D2D2D2"/>
                </a:solidFill>
              </a:rPr>
              <a:t>「楽楽明細」の導入目的</a:t>
            </a:r>
          </a:p>
          <a:p>
            <a:pPr marL="0" indent="0">
              <a:lnSpc>
                <a:spcPct val="140000"/>
              </a:lnSpc>
              <a:buFont typeface="BIZ UDPGothic"/>
              <a:buNone/>
            </a:pPr>
            <a:r>
              <a:rPr lang="ja-JP" altLang="en-US" dirty="0">
                <a:solidFill>
                  <a:schemeClr val="tx1"/>
                </a:solidFill>
              </a:rPr>
              <a:t>２</a:t>
            </a:r>
            <a:r>
              <a:rPr lang="en-US" altLang="ja-JP" dirty="0">
                <a:solidFill>
                  <a:schemeClr val="tx1"/>
                </a:solidFill>
              </a:rPr>
              <a:t>.</a:t>
            </a:r>
            <a:r>
              <a:rPr lang="ja-JP" altLang="en-US" dirty="0">
                <a:solidFill>
                  <a:schemeClr val="tx1"/>
                </a:solidFill>
              </a:rPr>
              <a:t>基本設定</a:t>
            </a:r>
          </a:p>
          <a:p>
            <a:pPr marL="0" indent="0">
              <a:lnSpc>
                <a:spcPct val="140000"/>
              </a:lnSpc>
              <a:buFont typeface="BIZ UDPGothic"/>
              <a:buNone/>
            </a:pPr>
            <a:r>
              <a:rPr lang="en-US" altLang="ja-JP" dirty="0">
                <a:solidFill>
                  <a:srgbClr val="D2D2D2"/>
                </a:solidFill>
              </a:rPr>
              <a:t>3.WEB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Font typeface="BIZ UDPGothic"/>
              <a:buNone/>
            </a:pPr>
            <a:r>
              <a:rPr lang="en-US" altLang="ja-JP" dirty="0">
                <a:solidFill>
                  <a:srgbClr val="D2D2D2"/>
                </a:solidFill>
              </a:rPr>
              <a:t>4.</a:t>
            </a:r>
            <a:r>
              <a:rPr lang="ja-JP" altLang="en-US" dirty="0">
                <a:solidFill>
                  <a:srgbClr val="D2D2D2"/>
                </a:solidFill>
              </a:rPr>
              <a:t>帳票の発行に向けて</a:t>
            </a:r>
          </a:p>
          <a:p>
            <a:pPr marL="0" indent="0">
              <a:lnSpc>
                <a:spcPct val="140000"/>
              </a:lnSpc>
              <a:buFont typeface="BIZ UDPGothic"/>
              <a:buNone/>
            </a:pPr>
            <a:r>
              <a:rPr lang="en-US" altLang="ja-JP" dirty="0">
                <a:solidFill>
                  <a:srgbClr val="D2D2D2"/>
                </a:solidFill>
              </a:rPr>
              <a:t>5.</a:t>
            </a:r>
            <a:r>
              <a:rPr lang="ja-JP" altLang="en-US" dirty="0">
                <a:solidFill>
                  <a:srgbClr val="D2D2D2"/>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13</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6F11219D-8BDE-87C0-24AA-2BF642F72CB7}"/>
              </a:ext>
            </a:extLst>
          </p:cNvPr>
          <p:cNvSpPr/>
          <p:nvPr/>
        </p:nvSpPr>
        <p:spPr>
          <a:xfrm>
            <a:off x="-3397250" y="0"/>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632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93" name="Google Shape;293;p37"/>
          <p:cNvGrpSpPr/>
          <p:nvPr/>
        </p:nvGrpSpPr>
        <p:grpSpPr>
          <a:xfrm>
            <a:off x="489260" y="3170356"/>
            <a:ext cx="1675516" cy="2414178"/>
            <a:chOff x="615904" y="2364392"/>
            <a:chExt cx="2542500" cy="3425890"/>
          </a:xfrm>
        </p:grpSpPr>
        <p:sp>
          <p:nvSpPr>
            <p:cNvPr id="294" name="Google Shape;294;p37"/>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295" name="Google Shape;295;p37"/>
            <p:cNvSpPr/>
            <p:nvPr/>
          </p:nvSpPr>
          <p:spPr>
            <a:xfrm>
              <a:off x="615904" y="2364392"/>
              <a:ext cx="25425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rPr>
                <a:t>システム設定</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sp>
        <p:nvSpPr>
          <p:cNvPr id="296" name="Google Shape;296;p37"/>
          <p:cNvSpPr txBox="1">
            <a:spLocks noGrp="1"/>
          </p:cNvSpPr>
          <p:nvPr>
            <p:ph type="title"/>
          </p:nvPr>
        </p:nvSpPr>
        <p:spPr>
          <a:xfrm>
            <a:off x="479425" y="392539"/>
            <a:ext cx="9507900" cy="793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rPr>
              <a:t>基本設定の流れ</a:t>
            </a:r>
            <a:endParaRPr dirty="0">
              <a:latin typeface="BIZ UDPゴシック" panose="020B0400000000000000" pitchFamily="50" charset="-128"/>
              <a:ea typeface="BIZ UDPゴシック" panose="020B0400000000000000" pitchFamily="50" charset="-128"/>
            </a:endParaRPr>
          </a:p>
        </p:txBody>
      </p:sp>
      <p:sp>
        <p:nvSpPr>
          <p:cNvPr id="297" name="Google Shape;297;p37"/>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ltLang="ja-JP">
                <a:latin typeface="BIZ UDPゴシック" panose="020B0400000000000000" pitchFamily="50" charset="-128"/>
                <a:ea typeface="BIZ UDPゴシック" panose="020B0400000000000000" pitchFamily="50" charset="-128"/>
              </a:rPr>
              <a:t>14</a:t>
            </a:fld>
            <a:endParaRPr>
              <a:latin typeface="BIZ UDPゴシック" panose="020B0400000000000000" pitchFamily="50" charset="-128"/>
              <a:ea typeface="BIZ UDPゴシック" panose="020B0400000000000000" pitchFamily="50" charset="-128"/>
            </a:endParaRPr>
          </a:p>
        </p:txBody>
      </p:sp>
      <p:sp>
        <p:nvSpPr>
          <p:cNvPr id="298" name="Google Shape;298;p37"/>
          <p:cNvSpPr txBox="1"/>
          <p:nvPr/>
        </p:nvSpPr>
        <p:spPr>
          <a:xfrm>
            <a:off x="489260" y="1376363"/>
            <a:ext cx="11096700" cy="876600"/>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300"/>
              <a:buFont typeface="BIZ UDPGothic"/>
              <a:buNone/>
            </a:pP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楽楽明細</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を利用するにあたり必要な基本的な設定を行います。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l" rtl="0">
              <a:lnSpc>
                <a:spcPct val="150000"/>
              </a:lnSpc>
              <a:spcBef>
                <a:spcPts val="0"/>
              </a:spcBef>
              <a:spcAft>
                <a:spcPts val="0"/>
              </a:spcAft>
              <a:buClr>
                <a:schemeClr val="dk1"/>
              </a:buClr>
              <a:buSzPts val="1300"/>
              <a:buFont typeface="BIZ UDPGothic"/>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ご案内書面を送る前までに必ず基本設定を終わらせておく必要が</a:t>
            </a:r>
            <a:r>
              <a:rPr lang="ja-JP" altLang="en-US" sz="1300"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あります</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l" rtl="0">
              <a:lnSpc>
                <a:spcPct val="150000"/>
              </a:lnSpc>
              <a:spcBef>
                <a:spcPts val="0"/>
              </a:spcBef>
              <a:spcAft>
                <a:spcPts val="0"/>
              </a:spcAft>
              <a:buClr>
                <a:schemeClr val="dk1"/>
              </a:buClr>
              <a:buSzPts val="1300"/>
              <a:buFont typeface="Arial"/>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l" rtl="0">
              <a:lnSpc>
                <a:spcPct val="150000"/>
              </a:lnSpc>
              <a:spcBef>
                <a:spcPts val="0"/>
              </a:spcBef>
              <a:spcAft>
                <a:spcPts val="0"/>
              </a:spcAft>
              <a:buClr>
                <a:schemeClr val="dk1"/>
              </a:buClr>
              <a:buSzPts val="1300"/>
              <a:buFont typeface="BIZ UDPGothic"/>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299" name="Google Shape;299;p37"/>
          <p:cNvSpPr txBox="1"/>
          <p:nvPr/>
        </p:nvSpPr>
        <p:spPr>
          <a:xfrm>
            <a:off x="509633" y="3448050"/>
            <a:ext cx="1625095" cy="1023071"/>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100"/>
              <a:buFont typeface="BIZ UDPGothic"/>
              <a:buNone/>
            </a:pP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帳票の保存期間など</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システム内の設定を</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行います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300" name="Google Shape;300;p37"/>
          <p:cNvSpPr txBox="1"/>
          <p:nvPr/>
        </p:nvSpPr>
        <p:spPr>
          <a:xfrm>
            <a:off x="4468907" y="3658762"/>
            <a:ext cx="1234802" cy="738535"/>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お取引先様の</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帳票確認</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画面</a:t>
            </a: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の</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設定を行います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301" name="Google Shape;301;p37"/>
          <p:cNvSpPr txBox="1"/>
          <p:nvPr/>
        </p:nvSpPr>
        <p:spPr>
          <a:xfrm>
            <a:off x="2488297" y="3658760"/>
            <a:ext cx="1460064" cy="738537"/>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お取引先様へ送信する</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メール設定を行います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302" name="Google Shape;302;p37"/>
          <p:cNvSpPr txBox="1"/>
          <p:nvPr/>
        </p:nvSpPr>
        <p:spPr>
          <a:xfrm>
            <a:off x="6301851" y="3658760"/>
            <a:ext cx="1502100" cy="780069"/>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郵送代行オプション</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を</a:t>
            </a: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お申込のお客様が</a:t>
            </a: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対象の設定です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cxnSp>
        <p:nvCxnSpPr>
          <p:cNvPr id="307" name="Google Shape;307;p37"/>
          <p:cNvCxnSpPr>
            <a:cxnSpLocks/>
          </p:cNvCxnSpPr>
          <p:nvPr/>
        </p:nvCxnSpPr>
        <p:spPr>
          <a:xfrm>
            <a:off x="2170328" y="4226015"/>
            <a:ext cx="1674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308" name="Google Shape;308;p37"/>
          <p:cNvCxnSpPr>
            <a:cxnSpLocks/>
          </p:cNvCxnSpPr>
          <p:nvPr/>
        </p:nvCxnSpPr>
        <p:spPr>
          <a:xfrm>
            <a:off x="4085502" y="4236289"/>
            <a:ext cx="1674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309" name="Google Shape;309;p37"/>
          <p:cNvCxnSpPr>
            <a:cxnSpLocks/>
          </p:cNvCxnSpPr>
          <p:nvPr/>
        </p:nvCxnSpPr>
        <p:spPr>
          <a:xfrm>
            <a:off x="6012300" y="4236289"/>
            <a:ext cx="167400" cy="0"/>
          </a:xfrm>
          <a:prstGeom prst="straightConnector1">
            <a:avLst/>
          </a:prstGeom>
          <a:noFill/>
          <a:ln w="12700" cap="flat" cmpd="sng">
            <a:solidFill>
              <a:schemeClr val="dk2"/>
            </a:solidFill>
            <a:prstDash val="solid"/>
            <a:miter lim="800000"/>
            <a:headEnd type="none" w="sm" len="sm"/>
            <a:tailEnd type="triangle" w="med" len="med"/>
          </a:ln>
        </p:spPr>
      </p:cxnSp>
      <p:sp>
        <p:nvSpPr>
          <p:cNvPr id="313" name="Google Shape;313;p37"/>
          <p:cNvSpPr txBox="1"/>
          <p:nvPr/>
        </p:nvSpPr>
        <p:spPr>
          <a:xfrm>
            <a:off x="8142094" y="3632285"/>
            <a:ext cx="1566133" cy="654600"/>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貴社お取引先様情報を</a:t>
            </a: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登録する設定を行います。</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cxnSp>
        <p:nvCxnSpPr>
          <p:cNvPr id="315" name="Google Shape;315;p37"/>
          <p:cNvCxnSpPr>
            <a:cxnSpLocks/>
          </p:cNvCxnSpPr>
          <p:nvPr/>
        </p:nvCxnSpPr>
        <p:spPr>
          <a:xfrm>
            <a:off x="7891396" y="4236289"/>
            <a:ext cx="1674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321" name="Google Shape;321;p37"/>
          <p:cNvCxnSpPr>
            <a:cxnSpLocks/>
          </p:cNvCxnSpPr>
          <p:nvPr/>
        </p:nvCxnSpPr>
        <p:spPr>
          <a:xfrm>
            <a:off x="9819925" y="4236289"/>
            <a:ext cx="167400" cy="0"/>
          </a:xfrm>
          <a:prstGeom prst="straightConnector1">
            <a:avLst/>
          </a:prstGeom>
          <a:noFill/>
          <a:ln w="12700" cap="flat" cmpd="sng">
            <a:solidFill>
              <a:schemeClr val="dk2"/>
            </a:solidFill>
            <a:prstDash val="solid"/>
            <a:miter lim="800000"/>
            <a:headEnd type="none" w="sm" len="sm"/>
            <a:tailEnd type="triangle" w="med" len="med"/>
          </a:ln>
        </p:spPr>
      </p:cxnSp>
      <p:pic>
        <p:nvPicPr>
          <p:cNvPr id="322" name="Google Shape;322;p37"/>
          <p:cNvPicPr preferRelativeResize="0"/>
          <p:nvPr/>
        </p:nvPicPr>
        <p:blipFill rotWithShape="1">
          <a:blip r:embed="rId3">
            <a:alphaModFix/>
          </a:blip>
          <a:srcRect/>
          <a:stretch/>
        </p:blipFill>
        <p:spPr>
          <a:xfrm>
            <a:off x="6674031" y="4595918"/>
            <a:ext cx="702000" cy="702000"/>
          </a:xfrm>
          <a:prstGeom prst="rect">
            <a:avLst/>
          </a:prstGeom>
          <a:noFill/>
          <a:ln>
            <a:noFill/>
          </a:ln>
        </p:spPr>
      </p:pic>
      <p:sp>
        <p:nvSpPr>
          <p:cNvPr id="324" name="Google Shape;324;p37"/>
          <p:cNvSpPr txBox="1"/>
          <p:nvPr/>
        </p:nvSpPr>
        <p:spPr>
          <a:xfrm>
            <a:off x="10044331" y="3632285"/>
            <a:ext cx="1643010" cy="1028818"/>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お取引先側で</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楽楽明細</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にメールアドレスを</a:t>
            </a: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登録してもらう機能を</a:t>
            </a: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ctr" rtl="0">
              <a:lnSpc>
                <a:spcPct val="150000"/>
              </a:lnSpc>
              <a:spcBef>
                <a:spcPts val="0"/>
              </a:spcBef>
              <a:spcAft>
                <a:spcPts val="0"/>
              </a:spcAft>
              <a:buClr>
                <a:schemeClr val="dk1"/>
              </a:buClr>
              <a:buSzPts val="110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有効にします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nvGrpSpPr>
          <p:cNvPr id="7" name="Google Shape;293;p37">
            <a:extLst>
              <a:ext uri="{FF2B5EF4-FFF2-40B4-BE49-F238E27FC236}">
                <a16:creationId xmlns:a16="http://schemas.microsoft.com/office/drawing/2014/main" id="{094969F8-9BCB-6667-56E4-9BDA5F6EEE23}"/>
              </a:ext>
            </a:extLst>
          </p:cNvPr>
          <p:cNvGrpSpPr/>
          <p:nvPr/>
        </p:nvGrpSpPr>
        <p:grpSpPr>
          <a:xfrm>
            <a:off x="2381012" y="3170356"/>
            <a:ext cx="1675516" cy="2414178"/>
            <a:chOff x="615904" y="2364392"/>
            <a:chExt cx="2542500" cy="3425890"/>
          </a:xfrm>
        </p:grpSpPr>
        <p:sp>
          <p:nvSpPr>
            <p:cNvPr id="8" name="Google Shape;294;p37">
              <a:extLst>
                <a:ext uri="{FF2B5EF4-FFF2-40B4-BE49-F238E27FC236}">
                  <a16:creationId xmlns:a16="http://schemas.microsoft.com/office/drawing/2014/main" id="{A315F570-263C-69CB-B5C2-D4A69E2ADF76}"/>
                </a:ext>
              </a:extLst>
            </p:cNvPr>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9" name="Google Shape;295;p37">
              <a:extLst>
                <a:ext uri="{FF2B5EF4-FFF2-40B4-BE49-F238E27FC236}">
                  <a16:creationId xmlns:a16="http://schemas.microsoft.com/office/drawing/2014/main" id="{27E14923-390F-9C42-39A7-FE2DED58C719}"/>
                </a:ext>
              </a:extLst>
            </p:cNvPr>
            <p:cNvSpPr/>
            <p:nvPr/>
          </p:nvSpPr>
          <p:spPr>
            <a:xfrm>
              <a:off x="615904" y="2364392"/>
              <a:ext cx="25425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rPr>
                <a:t>通知メール</a:t>
              </a:r>
              <a:r>
                <a:rPr lang="ja-JP"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rPr>
                <a:t>設定</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grpSp>
        <p:nvGrpSpPr>
          <p:cNvPr id="10" name="Google Shape;293;p37">
            <a:extLst>
              <a:ext uri="{FF2B5EF4-FFF2-40B4-BE49-F238E27FC236}">
                <a16:creationId xmlns:a16="http://schemas.microsoft.com/office/drawing/2014/main" id="{A08747B6-071C-DECB-383E-D0150A156621}"/>
              </a:ext>
            </a:extLst>
          </p:cNvPr>
          <p:cNvGrpSpPr/>
          <p:nvPr/>
        </p:nvGrpSpPr>
        <p:grpSpPr>
          <a:xfrm>
            <a:off x="4273562" y="3170356"/>
            <a:ext cx="1675516" cy="2414178"/>
            <a:chOff x="615904" y="2364392"/>
            <a:chExt cx="2542500" cy="3425890"/>
          </a:xfrm>
        </p:grpSpPr>
        <p:sp>
          <p:nvSpPr>
            <p:cNvPr id="11" name="Google Shape;294;p37">
              <a:extLst>
                <a:ext uri="{FF2B5EF4-FFF2-40B4-BE49-F238E27FC236}">
                  <a16:creationId xmlns:a16="http://schemas.microsoft.com/office/drawing/2014/main" id="{E7FBC1D5-6FD4-C016-EC2D-311FAACA3C3F}"/>
                </a:ext>
              </a:extLst>
            </p:cNvPr>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 name="Google Shape;295;p37">
              <a:extLst>
                <a:ext uri="{FF2B5EF4-FFF2-40B4-BE49-F238E27FC236}">
                  <a16:creationId xmlns:a16="http://schemas.microsoft.com/office/drawing/2014/main" id="{AD3A10EF-F449-D518-47A7-63A7C03E60D7}"/>
                </a:ext>
              </a:extLst>
            </p:cNvPr>
            <p:cNvSpPr/>
            <p:nvPr/>
          </p:nvSpPr>
          <p:spPr>
            <a:xfrm>
              <a:off x="615904" y="2364392"/>
              <a:ext cx="25425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rPr>
                <a:t>マイページに関する</a:t>
              </a:r>
              <a:r>
                <a:rPr lang="ja-JP"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rPr>
                <a:t>設定</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grpSp>
        <p:nvGrpSpPr>
          <p:cNvPr id="13" name="Google Shape;293;p37">
            <a:extLst>
              <a:ext uri="{FF2B5EF4-FFF2-40B4-BE49-F238E27FC236}">
                <a16:creationId xmlns:a16="http://schemas.microsoft.com/office/drawing/2014/main" id="{EFD5758A-B2F5-0068-D0A0-E62FBB08E1AB}"/>
              </a:ext>
            </a:extLst>
          </p:cNvPr>
          <p:cNvGrpSpPr/>
          <p:nvPr/>
        </p:nvGrpSpPr>
        <p:grpSpPr>
          <a:xfrm>
            <a:off x="6187273" y="3170356"/>
            <a:ext cx="1675516" cy="2414177"/>
            <a:chOff x="615904" y="2364393"/>
            <a:chExt cx="2542500" cy="3425889"/>
          </a:xfrm>
        </p:grpSpPr>
        <p:sp>
          <p:nvSpPr>
            <p:cNvPr id="14" name="Google Shape;294;p37">
              <a:extLst>
                <a:ext uri="{FF2B5EF4-FFF2-40B4-BE49-F238E27FC236}">
                  <a16:creationId xmlns:a16="http://schemas.microsoft.com/office/drawing/2014/main" id="{A342267D-D217-CB21-5976-D9A8E6EA0A11}"/>
                </a:ext>
              </a:extLst>
            </p:cNvPr>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5" name="Google Shape;295;p37">
              <a:extLst>
                <a:ext uri="{FF2B5EF4-FFF2-40B4-BE49-F238E27FC236}">
                  <a16:creationId xmlns:a16="http://schemas.microsoft.com/office/drawing/2014/main" id="{0CD01396-809B-AC57-CA83-6BD88F84EBFE}"/>
                </a:ext>
              </a:extLst>
            </p:cNvPr>
            <p:cNvSpPr/>
            <p:nvPr/>
          </p:nvSpPr>
          <p:spPr>
            <a:xfrm>
              <a:off x="615904" y="2364393"/>
              <a:ext cx="2542500" cy="540001"/>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rPr>
                <a:t>郵送代行の</a:t>
              </a:r>
              <a:r>
                <a:rPr lang="ja-JP"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rPr>
                <a:t>設定</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grpSp>
        <p:nvGrpSpPr>
          <p:cNvPr id="16" name="Google Shape;293;p37">
            <a:extLst>
              <a:ext uri="{FF2B5EF4-FFF2-40B4-BE49-F238E27FC236}">
                <a16:creationId xmlns:a16="http://schemas.microsoft.com/office/drawing/2014/main" id="{9EDD5D10-BFB2-5C0F-F980-DB7B939D090B}"/>
              </a:ext>
            </a:extLst>
          </p:cNvPr>
          <p:cNvGrpSpPr/>
          <p:nvPr/>
        </p:nvGrpSpPr>
        <p:grpSpPr>
          <a:xfrm>
            <a:off x="8087403" y="3149232"/>
            <a:ext cx="1675516" cy="2414177"/>
            <a:chOff x="615904" y="2364393"/>
            <a:chExt cx="2542500" cy="3425889"/>
          </a:xfrm>
        </p:grpSpPr>
        <p:sp>
          <p:nvSpPr>
            <p:cNvPr id="17" name="Google Shape;294;p37">
              <a:extLst>
                <a:ext uri="{FF2B5EF4-FFF2-40B4-BE49-F238E27FC236}">
                  <a16:creationId xmlns:a16="http://schemas.microsoft.com/office/drawing/2014/main" id="{183CF733-D093-606E-E00A-B550456F4577}"/>
                </a:ext>
              </a:extLst>
            </p:cNvPr>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8" name="Google Shape;295;p37">
              <a:extLst>
                <a:ext uri="{FF2B5EF4-FFF2-40B4-BE49-F238E27FC236}">
                  <a16:creationId xmlns:a16="http://schemas.microsoft.com/office/drawing/2014/main" id="{3C40D771-90C4-098F-364B-20A61C1D557F}"/>
                </a:ext>
              </a:extLst>
            </p:cNvPr>
            <p:cNvSpPr/>
            <p:nvPr/>
          </p:nvSpPr>
          <p:spPr>
            <a:xfrm>
              <a:off x="615904" y="2364393"/>
              <a:ext cx="2542500" cy="540001"/>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rPr>
                <a:t>顧客情報の取込</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grpSp>
        <p:nvGrpSpPr>
          <p:cNvPr id="19" name="Google Shape;293;p37">
            <a:extLst>
              <a:ext uri="{FF2B5EF4-FFF2-40B4-BE49-F238E27FC236}">
                <a16:creationId xmlns:a16="http://schemas.microsoft.com/office/drawing/2014/main" id="{A8DFA957-2443-C083-294B-C3B5264507F2}"/>
              </a:ext>
            </a:extLst>
          </p:cNvPr>
          <p:cNvGrpSpPr/>
          <p:nvPr/>
        </p:nvGrpSpPr>
        <p:grpSpPr>
          <a:xfrm>
            <a:off x="10037202" y="3160226"/>
            <a:ext cx="1675516" cy="2414177"/>
            <a:chOff x="615904" y="2364393"/>
            <a:chExt cx="2542500" cy="3425889"/>
          </a:xfrm>
        </p:grpSpPr>
        <p:sp>
          <p:nvSpPr>
            <p:cNvPr id="20" name="Google Shape;294;p37">
              <a:extLst>
                <a:ext uri="{FF2B5EF4-FFF2-40B4-BE49-F238E27FC236}">
                  <a16:creationId xmlns:a16="http://schemas.microsoft.com/office/drawing/2014/main" id="{4F2ACEA3-9188-5C70-5489-B64271AF96DF}"/>
                </a:ext>
              </a:extLst>
            </p:cNvPr>
            <p:cNvSpPr/>
            <p:nvPr/>
          </p:nvSpPr>
          <p:spPr>
            <a:xfrm>
              <a:off x="615904" y="2817582"/>
              <a:ext cx="2542500" cy="2972700"/>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050" b="0" i="0" u="none" strike="noStrike" cap="none"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21" name="Google Shape;295;p37">
              <a:extLst>
                <a:ext uri="{FF2B5EF4-FFF2-40B4-BE49-F238E27FC236}">
                  <a16:creationId xmlns:a16="http://schemas.microsoft.com/office/drawing/2014/main" id="{993EA2F4-82E3-7091-FEB4-D810AD35DCDA}"/>
                </a:ext>
              </a:extLst>
            </p:cNvPr>
            <p:cNvSpPr/>
            <p:nvPr/>
          </p:nvSpPr>
          <p:spPr>
            <a:xfrm>
              <a:off x="615904" y="2364393"/>
              <a:ext cx="2542500" cy="540001"/>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rPr>
                <a:t>利用登録機能に</a:t>
              </a:r>
              <a:endParaRPr lang="en-US" altLang="ja-JP"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ctr" rtl="0">
                <a:lnSpc>
                  <a:spcPct val="135000"/>
                </a:lnSpc>
                <a:spcBef>
                  <a:spcPts val="0"/>
                </a:spcBef>
                <a:spcAft>
                  <a:spcPts val="0"/>
                </a:spcAft>
                <a:buClr>
                  <a:srgbClr val="000000"/>
                </a:buClr>
                <a:buSzPts val="1300"/>
                <a:buFont typeface="Arial"/>
                <a:buNone/>
              </a:pPr>
              <a:r>
                <a:rPr lang="ja-JP" altLang="en-US" sz="1050" dirty="0">
                  <a:solidFill>
                    <a:schemeClr val="lt1"/>
                  </a:solidFill>
                  <a:latin typeface="BIZ UDPゴシック" panose="020B0400000000000000" pitchFamily="50" charset="-128"/>
                  <a:ea typeface="BIZ UDPゴシック" panose="020B0400000000000000" pitchFamily="50" charset="-128"/>
                  <a:cs typeface="BIZ UDPGothic"/>
                  <a:sym typeface="BIZ UDPGothic"/>
                </a:rPr>
                <a:t>関する設定</a:t>
              </a:r>
              <a:endParaRPr sz="1050" b="0" i="0" u="none" strike="noStrike" cap="none" dirty="0">
                <a:solidFill>
                  <a:srgbClr val="000000"/>
                </a:solidFill>
                <a:latin typeface="BIZ UDPゴシック" panose="020B0400000000000000" pitchFamily="50" charset="-128"/>
                <a:ea typeface="BIZ UDPゴシック" panose="020B0400000000000000" pitchFamily="50" charset="-128"/>
                <a:cs typeface="BIZ UDPGothic"/>
                <a:sym typeface="BIZ UDPGothic"/>
              </a:endParaRPr>
            </a:p>
          </p:txBody>
        </p:sp>
      </p:grpSp>
      <p:pic>
        <p:nvPicPr>
          <p:cNvPr id="3" name="グラフィックス 2">
            <a:extLst>
              <a:ext uri="{FF2B5EF4-FFF2-40B4-BE49-F238E27FC236}">
                <a16:creationId xmlns:a16="http://schemas.microsoft.com/office/drawing/2014/main" id="{F1349030-9420-A2DA-2468-0D523A0BC258}"/>
              </a:ext>
            </a:extLst>
          </p:cNvPr>
          <p:cNvPicPr preferRelativeResize="0">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5308" y="4595918"/>
            <a:ext cx="702000" cy="702000"/>
          </a:xfrm>
          <a:prstGeom prst="rect">
            <a:avLst/>
          </a:prstGeom>
        </p:spPr>
      </p:pic>
      <p:pic>
        <p:nvPicPr>
          <p:cNvPr id="4" name="グラフィックス 3">
            <a:extLst>
              <a:ext uri="{FF2B5EF4-FFF2-40B4-BE49-F238E27FC236}">
                <a16:creationId xmlns:a16="http://schemas.microsoft.com/office/drawing/2014/main" id="{3CD81989-747C-E572-4FF7-8D677B5C864F}"/>
              </a:ext>
            </a:extLst>
          </p:cNvPr>
          <p:cNvPicPr preferRelativeResize="0">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74160" y="4595918"/>
            <a:ext cx="702000" cy="702000"/>
          </a:xfrm>
          <a:prstGeom prst="rect">
            <a:avLst/>
          </a:prstGeom>
        </p:spPr>
      </p:pic>
      <p:pic>
        <p:nvPicPr>
          <p:cNvPr id="5" name="グラフィックス 4">
            <a:extLst>
              <a:ext uri="{FF2B5EF4-FFF2-40B4-BE49-F238E27FC236}">
                <a16:creationId xmlns:a16="http://schemas.microsoft.com/office/drawing/2014/main" id="{D545866D-6FD3-1A3C-D5F3-417C9A3DCD56}"/>
              </a:ext>
            </a:extLst>
          </p:cNvPr>
          <p:cNvPicPr preferRelativeResize="0">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8820" y="4604984"/>
            <a:ext cx="702000" cy="702000"/>
          </a:xfrm>
          <a:prstGeom prst="rect">
            <a:avLst/>
          </a:prstGeom>
        </p:spPr>
      </p:pic>
      <p:pic>
        <p:nvPicPr>
          <p:cNvPr id="6" name="グラフィックス 5">
            <a:extLst>
              <a:ext uri="{FF2B5EF4-FFF2-40B4-BE49-F238E27FC236}">
                <a16:creationId xmlns:a16="http://schemas.microsoft.com/office/drawing/2014/main" id="{F71B9913-52D3-AD61-3F3E-77CEBC9DB4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7329" y="4602133"/>
            <a:ext cx="702000" cy="702000"/>
          </a:xfrm>
          <a:prstGeom prst="rect">
            <a:avLst/>
          </a:prstGeom>
        </p:spPr>
      </p:pic>
      <p:pic>
        <p:nvPicPr>
          <p:cNvPr id="30" name="グラフィックス 29">
            <a:extLst>
              <a:ext uri="{FF2B5EF4-FFF2-40B4-BE49-F238E27FC236}">
                <a16:creationId xmlns:a16="http://schemas.microsoft.com/office/drawing/2014/main" id="{A1F787AC-005D-6C51-E9AB-76EF0337EC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1180" y="4595918"/>
            <a:ext cx="702000" cy="702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15</a:t>
            </a:fld>
            <a:endParaRPr/>
          </a:p>
        </p:txBody>
      </p:sp>
      <p:sp>
        <p:nvSpPr>
          <p:cNvPr id="330" name="Google Shape;330;p38"/>
          <p:cNvSpPr txBox="1"/>
          <p:nvPr/>
        </p:nvSpPr>
        <p:spPr>
          <a:xfrm>
            <a:off x="479425" y="392539"/>
            <a:ext cx="9507855" cy="79375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2"/>
              </a:buClr>
              <a:buSzPts val="2300"/>
              <a:buFont typeface="BIZ UDPGothic"/>
              <a:buNone/>
            </a:pPr>
            <a:r>
              <a:rPr lang="ja-JP" sz="2300" b="1" i="0" u="none" strike="noStrike" cap="none" dirty="0">
                <a:solidFill>
                  <a:schemeClr val="dk2"/>
                </a:solidFill>
                <a:latin typeface="BIZ UDPGothic"/>
                <a:ea typeface="BIZ UDPGothic"/>
                <a:cs typeface="BIZ UDPGothic"/>
                <a:sym typeface="BIZ UDPGothic"/>
              </a:rPr>
              <a:t>ご運用開始に向けて</a:t>
            </a:r>
            <a:endParaRPr sz="1400" b="0" i="0" u="none" strike="noStrike" cap="none" dirty="0">
              <a:solidFill>
                <a:srgbClr val="000000"/>
              </a:solidFill>
              <a:latin typeface="Arial"/>
              <a:ea typeface="Arial"/>
              <a:cs typeface="Arial"/>
              <a:sym typeface="Arial"/>
            </a:endParaRPr>
          </a:p>
        </p:txBody>
      </p:sp>
      <p:sp>
        <p:nvSpPr>
          <p:cNvPr id="331" name="Google Shape;331;p38"/>
          <p:cNvSpPr txBox="1">
            <a:spLocks noGrp="1"/>
          </p:cNvSpPr>
          <p:nvPr>
            <p:ph type="body" idx="1"/>
          </p:nvPr>
        </p:nvSpPr>
        <p:spPr>
          <a:xfrm>
            <a:off x="479424" y="1387111"/>
            <a:ext cx="11233200" cy="80019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rgbClr val="267D00"/>
              </a:buClr>
              <a:buSzPts val="1600"/>
              <a:buFont typeface="BIZ UDPGothic"/>
              <a:buNone/>
            </a:pPr>
            <a:r>
              <a:rPr lang="ja-JP" sz="1600" dirty="0">
                <a:solidFill>
                  <a:srgbClr val="267D00"/>
                </a:solidFill>
              </a:rPr>
              <a:t>本資料と合わせて以下</a:t>
            </a:r>
            <a:r>
              <a:rPr lang="ja-JP" altLang="en-US" sz="1600" dirty="0">
                <a:solidFill>
                  <a:srgbClr val="267D00"/>
                </a:solidFill>
              </a:rPr>
              <a:t>サクセスナビ</a:t>
            </a:r>
            <a:r>
              <a:rPr lang="ja-JP" sz="1600" dirty="0">
                <a:solidFill>
                  <a:srgbClr val="267D00"/>
                </a:solidFill>
              </a:rPr>
              <a:t>も併せてご参照ください。</a:t>
            </a:r>
            <a:endParaRPr sz="1600" dirty="0">
              <a:solidFill>
                <a:srgbClr val="267D00"/>
              </a:solidFill>
            </a:endParaRPr>
          </a:p>
          <a:p>
            <a:pPr marL="0" lvl="3" indent="0" algn="l" rtl="0">
              <a:lnSpc>
                <a:spcPct val="135000"/>
              </a:lnSpc>
              <a:spcBef>
                <a:spcPts val="0"/>
              </a:spcBef>
              <a:spcAft>
                <a:spcPts val="0"/>
              </a:spcAft>
              <a:buClr>
                <a:srgbClr val="267D00"/>
              </a:buClr>
              <a:buSzPts val="1600"/>
              <a:buFont typeface="BIZ UDPGothic"/>
              <a:buNone/>
            </a:pPr>
            <a:r>
              <a:rPr lang="ja-JP" sz="1600" dirty="0">
                <a:solidFill>
                  <a:srgbClr val="267D00"/>
                </a:solidFill>
              </a:rPr>
              <a:t>サイト名</a:t>
            </a:r>
            <a:r>
              <a:rPr lang="ja-JP" altLang="en-US" sz="1600" dirty="0">
                <a:solidFill>
                  <a:srgbClr val="267D00"/>
                </a:solidFill>
              </a:rPr>
              <a:t>をクリックすると</a:t>
            </a:r>
            <a:r>
              <a:rPr lang="ja-JP" sz="1600" dirty="0">
                <a:solidFill>
                  <a:srgbClr val="267D00"/>
                </a:solidFill>
              </a:rPr>
              <a:t>各サイトに遷移</a:t>
            </a:r>
            <a:r>
              <a:rPr lang="ja-JP" altLang="en-US" sz="1600" dirty="0">
                <a:solidFill>
                  <a:srgbClr val="267D00"/>
                </a:solidFill>
              </a:rPr>
              <a:t>します。</a:t>
            </a:r>
            <a:endParaRPr sz="1600" dirty="0">
              <a:solidFill>
                <a:srgbClr val="267D00"/>
              </a:solidFill>
            </a:endParaRPr>
          </a:p>
        </p:txBody>
      </p:sp>
      <p:sp>
        <p:nvSpPr>
          <p:cNvPr id="332" name="Google Shape;332;p38"/>
          <p:cNvSpPr/>
          <p:nvPr/>
        </p:nvSpPr>
        <p:spPr>
          <a:xfrm>
            <a:off x="1467874" y="3080761"/>
            <a:ext cx="3873000" cy="1836000"/>
          </a:xfrm>
          <a:prstGeom prst="roundRect">
            <a:avLst>
              <a:gd name="adj" fmla="val 0"/>
            </a:avLst>
          </a:prstGeom>
          <a:solidFill>
            <a:schemeClr val="accent5"/>
          </a:solidFill>
          <a:ln w="12700">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1350"/>
              <a:buFont typeface="Arial"/>
              <a:buNone/>
            </a:pPr>
            <a:endParaRPr sz="1350" b="0" i="0" u="none" strike="noStrike" cap="none">
              <a:solidFill>
                <a:schemeClr val="accent5"/>
              </a:solidFill>
              <a:latin typeface="BIZ UDPGothic"/>
              <a:ea typeface="BIZ UDPGothic"/>
              <a:cs typeface="BIZ UDPGothic"/>
              <a:sym typeface="BIZ UDPGothic"/>
            </a:endParaRPr>
          </a:p>
        </p:txBody>
      </p:sp>
      <p:sp>
        <p:nvSpPr>
          <p:cNvPr id="333" name="Google Shape;333;p38"/>
          <p:cNvSpPr/>
          <p:nvPr/>
        </p:nvSpPr>
        <p:spPr>
          <a:xfrm>
            <a:off x="6829560" y="3080761"/>
            <a:ext cx="3873000" cy="1836000"/>
          </a:xfrm>
          <a:prstGeom prst="roundRect">
            <a:avLst>
              <a:gd name="adj" fmla="val 0"/>
            </a:avLst>
          </a:prstGeom>
          <a:solidFill>
            <a:schemeClr val="accent5"/>
          </a:solidFill>
          <a:ln w="12700">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1350"/>
              <a:buFont typeface="Arial"/>
              <a:buNone/>
            </a:pPr>
            <a:endParaRPr sz="1350" b="0" i="0" u="none" strike="noStrike" cap="none">
              <a:solidFill>
                <a:srgbClr val="FFFFFF"/>
              </a:solidFill>
              <a:latin typeface="BIZ UDPGothic"/>
              <a:ea typeface="BIZ UDPGothic"/>
              <a:cs typeface="BIZ UDPGothic"/>
              <a:sym typeface="BIZ UDPGothic"/>
            </a:endParaRPr>
          </a:p>
        </p:txBody>
      </p:sp>
      <p:sp>
        <p:nvSpPr>
          <p:cNvPr id="334" name="Google Shape;334;p38"/>
          <p:cNvSpPr txBox="1"/>
          <p:nvPr/>
        </p:nvSpPr>
        <p:spPr>
          <a:xfrm>
            <a:off x="2259003" y="3628880"/>
            <a:ext cx="2619021" cy="1281902"/>
          </a:xfrm>
          <a:prstGeom prst="rect">
            <a:avLst/>
          </a:prstGeom>
          <a:noFill/>
          <a:ln>
            <a:noFill/>
          </a:ln>
        </p:spPr>
        <p:txBody>
          <a:bodyPr spcFirstLastPara="1" wrap="square" lIns="91425" tIns="45700" rIns="91425" bIns="45700" anchor="ctr" anchorCtr="0">
            <a:noAutofit/>
          </a:bodyPr>
          <a:lstStyle/>
          <a:p>
            <a:pPr marL="0" marR="0" lvl="3" indent="0" algn="l" rtl="0">
              <a:lnSpc>
                <a:spcPct val="150000"/>
              </a:lnSpc>
              <a:spcBef>
                <a:spcPts val="0"/>
              </a:spcBef>
              <a:spcAft>
                <a:spcPts val="0"/>
              </a:spcAft>
              <a:buClr>
                <a:srgbClr val="464646"/>
              </a:buClr>
              <a:buSzPts val="1200"/>
              <a:buFont typeface="BIZ UDPGothic"/>
              <a:buNone/>
            </a:pPr>
            <a:r>
              <a:rPr lang="ja-JP" altLang="en-US" sz="1200" b="0" i="0" u="none" strike="noStrike" cap="none" dirty="0">
                <a:solidFill>
                  <a:srgbClr val="464646"/>
                </a:solidFill>
                <a:latin typeface="BIZ UDPGothic"/>
                <a:ea typeface="BIZ UDPGothic"/>
                <a:cs typeface="BIZ UDPGothic"/>
                <a:sym typeface="BIZ UDPGothic"/>
              </a:rPr>
              <a:t>「</a:t>
            </a:r>
            <a:r>
              <a:rPr lang="ja-JP" sz="1200" b="0" i="0" u="none" strike="noStrike" cap="none" dirty="0">
                <a:solidFill>
                  <a:srgbClr val="464646"/>
                </a:solidFill>
                <a:latin typeface="BIZ UDPGothic"/>
                <a:ea typeface="BIZ UDPGothic"/>
                <a:cs typeface="BIZ UDPGothic"/>
                <a:sym typeface="BIZ UDPGothic"/>
              </a:rPr>
              <a:t>楽楽明細</a:t>
            </a:r>
            <a:r>
              <a:rPr lang="ja-JP" altLang="en-US" sz="1200" b="0" i="0" u="none" strike="noStrike" cap="none" dirty="0">
                <a:solidFill>
                  <a:srgbClr val="464646"/>
                </a:solidFill>
                <a:latin typeface="BIZ UDPGothic"/>
                <a:ea typeface="BIZ UDPGothic"/>
                <a:cs typeface="BIZ UDPGothic"/>
                <a:sym typeface="BIZ UDPGothic"/>
              </a:rPr>
              <a:t>」</a:t>
            </a:r>
            <a:r>
              <a:rPr lang="ja-JP" sz="1200" b="0" i="0" u="none" strike="noStrike" cap="none" dirty="0">
                <a:solidFill>
                  <a:srgbClr val="464646"/>
                </a:solidFill>
                <a:latin typeface="BIZ UDPGothic"/>
                <a:ea typeface="BIZ UDPGothic"/>
                <a:cs typeface="BIZ UDPGothic"/>
                <a:sym typeface="BIZ UDPGothic"/>
              </a:rPr>
              <a:t>の機能に</a:t>
            </a:r>
            <a:r>
              <a:rPr lang="ja-JP" altLang="en-US" sz="1200" dirty="0">
                <a:solidFill>
                  <a:srgbClr val="464646"/>
                </a:solidFill>
                <a:latin typeface="BIZ UDPGothic"/>
                <a:ea typeface="BIZ UDPGothic"/>
                <a:cs typeface="BIZ UDPGothic"/>
                <a:sym typeface="BIZ UDPGothic"/>
              </a:rPr>
              <a:t>関する</a:t>
            </a:r>
            <a:endParaRPr lang="ja-JP" altLang="en-US" sz="1200" b="0" i="0" u="none" strike="noStrike" cap="none" dirty="0">
              <a:solidFill>
                <a:srgbClr val="464646"/>
              </a:solidFill>
              <a:latin typeface="BIZ UDPGothic"/>
              <a:ea typeface="BIZ UDPGothic"/>
              <a:cs typeface="BIZ UDPGothic"/>
              <a:sym typeface="BIZ UDPGothic"/>
            </a:endParaRPr>
          </a:p>
          <a:p>
            <a:pPr marL="0" marR="0" lvl="3" indent="0" algn="l" rtl="0">
              <a:lnSpc>
                <a:spcPct val="150000"/>
              </a:lnSpc>
              <a:spcBef>
                <a:spcPts val="0"/>
              </a:spcBef>
              <a:spcAft>
                <a:spcPts val="0"/>
              </a:spcAft>
              <a:buClr>
                <a:srgbClr val="464646"/>
              </a:buClr>
              <a:buSzPts val="1200"/>
              <a:buFont typeface="BIZ UDPGothic"/>
              <a:buNone/>
            </a:pPr>
            <a:r>
              <a:rPr lang="ja-JP" altLang="en-US" sz="1200" b="0" i="0" u="none" strike="noStrike" cap="none" dirty="0">
                <a:solidFill>
                  <a:srgbClr val="464646"/>
                </a:solidFill>
                <a:latin typeface="BIZ UDPGothic"/>
                <a:ea typeface="BIZ UDPGothic"/>
                <a:cs typeface="BIZ UDPGothic"/>
                <a:sym typeface="BIZ UDPGothic"/>
              </a:rPr>
              <a:t>マニュアルをまとめています。</a:t>
            </a:r>
          </a:p>
          <a:p>
            <a:pPr marL="0" marR="0" lvl="3" indent="0" algn="l" rtl="0">
              <a:lnSpc>
                <a:spcPct val="150000"/>
              </a:lnSpc>
              <a:spcBef>
                <a:spcPts val="0"/>
              </a:spcBef>
              <a:spcAft>
                <a:spcPts val="0"/>
              </a:spcAft>
              <a:buClr>
                <a:srgbClr val="464646"/>
              </a:buClr>
              <a:buSzPts val="1200"/>
              <a:buFont typeface="BIZ UDPGothic"/>
              <a:buNone/>
            </a:pPr>
            <a:r>
              <a:rPr lang="ja-JP" sz="1200" b="0" i="0" u="none" strike="noStrike" cap="none" dirty="0">
                <a:solidFill>
                  <a:srgbClr val="464646"/>
                </a:solidFill>
                <a:latin typeface="BIZ UDPGothic"/>
                <a:ea typeface="BIZ UDPGothic"/>
                <a:cs typeface="BIZ UDPGothic"/>
                <a:sym typeface="BIZ UDPGothic"/>
              </a:rPr>
              <a:t>キーワード検索や機能ごとに</a:t>
            </a:r>
            <a:endParaRPr lang="ja-JP" altLang="en-US" sz="1200" b="0" i="0" u="none" strike="noStrike" cap="none" dirty="0">
              <a:solidFill>
                <a:srgbClr val="464646"/>
              </a:solidFill>
              <a:latin typeface="BIZ UDPGothic"/>
              <a:ea typeface="BIZ UDPGothic"/>
              <a:cs typeface="BIZ UDPGothic"/>
              <a:sym typeface="BIZ UDPGothic"/>
            </a:endParaRPr>
          </a:p>
          <a:p>
            <a:pPr marL="0" marR="0" lvl="3" indent="0" algn="l" rtl="0">
              <a:lnSpc>
                <a:spcPct val="150000"/>
              </a:lnSpc>
              <a:spcBef>
                <a:spcPts val="0"/>
              </a:spcBef>
              <a:spcAft>
                <a:spcPts val="0"/>
              </a:spcAft>
              <a:buClr>
                <a:srgbClr val="464646"/>
              </a:buClr>
              <a:buSzPts val="1200"/>
              <a:buFont typeface="BIZ UDPGothic"/>
              <a:buNone/>
            </a:pPr>
            <a:r>
              <a:rPr lang="ja-JP" altLang="en-US" sz="1200" b="0" i="0" u="none" strike="noStrike" cap="none" dirty="0">
                <a:solidFill>
                  <a:srgbClr val="464646"/>
                </a:solidFill>
                <a:latin typeface="BIZ UDPGothic"/>
                <a:ea typeface="BIZ UDPGothic"/>
                <a:cs typeface="BIZ UDPGothic"/>
                <a:sym typeface="BIZ UDPGothic"/>
              </a:rPr>
              <a:t>マニュアルを探すことができます。</a:t>
            </a:r>
          </a:p>
        </p:txBody>
      </p:sp>
      <p:sp>
        <p:nvSpPr>
          <p:cNvPr id="335" name="Google Shape;335;p38"/>
          <p:cNvSpPr txBox="1"/>
          <p:nvPr/>
        </p:nvSpPr>
        <p:spPr>
          <a:xfrm>
            <a:off x="2067941" y="2783292"/>
            <a:ext cx="2504100" cy="255900"/>
          </a:xfrm>
          <a:prstGeom prst="rect">
            <a:avLst/>
          </a:prstGeom>
          <a:noFill/>
          <a:ln>
            <a:noFill/>
          </a:ln>
        </p:spPr>
        <p:txBody>
          <a:bodyPr spcFirstLastPara="1" wrap="square" lIns="91425" tIns="45700" rIns="91425" bIns="45700" anchor="ctr" anchorCtr="0">
            <a:noAutofit/>
          </a:bodyPr>
          <a:lstStyle/>
          <a:p>
            <a:pPr marL="0" marR="0" lvl="3" indent="0" algn="ctr" rtl="0">
              <a:lnSpc>
                <a:spcPct val="120000"/>
              </a:lnSpc>
              <a:spcBef>
                <a:spcPts val="0"/>
              </a:spcBef>
              <a:spcAft>
                <a:spcPts val="0"/>
              </a:spcAft>
              <a:buClr>
                <a:srgbClr val="007BC7"/>
              </a:buClr>
              <a:buSzPts val="1600"/>
              <a:buFont typeface="BIZ UDPGothic"/>
              <a:buNone/>
            </a:pPr>
            <a:r>
              <a:rPr lang="ja-JP" altLang="en-US" sz="1600" b="1" i="0" u="sng" strike="noStrike" cap="none" dirty="0">
                <a:solidFill>
                  <a:schemeClr val="tx2"/>
                </a:solidFill>
                <a:latin typeface="BIZ UDPGothic"/>
                <a:ea typeface="BIZ UDPGothic"/>
                <a:cs typeface="BIZ UDPGothic"/>
                <a:sym typeface="BIZ UDPGothic"/>
                <a:hlinkClick r:id="rId3">
                  <a:extLst>
                    <a:ext uri="{A12FA001-AC4F-418D-AE19-62706E023703}">
                      <ahyp:hlinkClr xmlns:ahyp="http://schemas.microsoft.com/office/drawing/2018/hyperlinkcolor" val="tx"/>
                    </a:ext>
                  </a:extLst>
                </a:hlinkClick>
              </a:rPr>
              <a:t>「</a:t>
            </a:r>
            <a:r>
              <a:rPr lang="ja-JP" sz="1600" b="1" i="0" u="sng" strike="noStrike" cap="none" dirty="0">
                <a:solidFill>
                  <a:schemeClr val="tx2"/>
                </a:solidFill>
                <a:latin typeface="BIZ UDPGothic"/>
                <a:ea typeface="BIZ UDPGothic"/>
                <a:cs typeface="BIZ UDPGothic"/>
                <a:sym typeface="BIZ UDPGothic"/>
                <a:hlinkClick r:id="rId3">
                  <a:extLst>
                    <a:ext uri="{A12FA001-AC4F-418D-AE19-62706E023703}">
                      <ahyp:hlinkClr xmlns:ahyp="http://schemas.microsoft.com/office/drawing/2018/hyperlinkcolor" val="tx"/>
                    </a:ext>
                  </a:extLst>
                </a:hlinkClick>
              </a:rPr>
              <a:t>楽楽明細</a:t>
            </a:r>
            <a:r>
              <a:rPr lang="ja-JP" altLang="en-US" sz="1600" b="1" i="0" u="sng" strike="noStrike" cap="none" dirty="0">
                <a:solidFill>
                  <a:schemeClr val="tx2"/>
                </a:solidFill>
                <a:latin typeface="BIZ UDPGothic"/>
                <a:ea typeface="BIZ UDPGothic"/>
                <a:cs typeface="BIZ UDPGothic"/>
                <a:sym typeface="BIZ UDPGothic"/>
              </a:rPr>
              <a:t>サクセスナビ</a:t>
            </a:r>
            <a:r>
              <a:rPr lang="ja-JP" altLang="en-US" sz="1600" b="1" i="0" u="sng" strike="noStrike" cap="none" dirty="0">
                <a:solidFill>
                  <a:schemeClr val="tx2"/>
                </a:solidFill>
                <a:latin typeface="BIZ UDPGothic"/>
                <a:ea typeface="BIZ UDPGothic"/>
                <a:cs typeface="BIZ UDPGothic"/>
                <a:sym typeface="BIZ UDPGothic"/>
                <a:hlinkClick r:id="rId3">
                  <a:extLst>
                    <a:ext uri="{A12FA001-AC4F-418D-AE19-62706E023703}">
                      <ahyp:hlinkClr xmlns:ahyp="http://schemas.microsoft.com/office/drawing/2018/hyperlinkcolor" val="tx"/>
                    </a:ext>
                  </a:extLst>
                </a:hlinkClick>
              </a:rPr>
              <a:t>」</a:t>
            </a:r>
            <a:endParaRPr sz="1400" b="0" i="0" u="none" strike="noStrike" cap="none" dirty="0">
              <a:solidFill>
                <a:schemeClr val="tx2"/>
              </a:solidFill>
              <a:latin typeface="Arial"/>
              <a:ea typeface="Arial"/>
              <a:cs typeface="Arial"/>
              <a:sym typeface="Arial"/>
            </a:endParaRPr>
          </a:p>
        </p:txBody>
      </p:sp>
      <p:sp>
        <p:nvSpPr>
          <p:cNvPr id="336" name="Google Shape;336;p38"/>
          <p:cNvSpPr txBox="1"/>
          <p:nvPr/>
        </p:nvSpPr>
        <p:spPr>
          <a:xfrm>
            <a:off x="7483180" y="2783292"/>
            <a:ext cx="2504100" cy="255900"/>
          </a:xfrm>
          <a:prstGeom prst="rect">
            <a:avLst/>
          </a:prstGeom>
          <a:noFill/>
          <a:ln>
            <a:noFill/>
          </a:ln>
        </p:spPr>
        <p:txBody>
          <a:bodyPr spcFirstLastPara="1" wrap="square" lIns="91425" tIns="45700" rIns="91425" bIns="45700" anchor="ctr" anchorCtr="0">
            <a:noAutofit/>
          </a:bodyPr>
          <a:lstStyle/>
          <a:p>
            <a:pPr marL="0" marR="0" lvl="3" indent="0" algn="ctr" rtl="0">
              <a:lnSpc>
                <a:spcPct val="120000"/>
              </a:lnSpc>
              <a:spcBef>
                <a:spcPts val="0"/>
              </a:spcBef>
              <a:spcAft>
                <a:spcPts val="0"/>
              </a:spcAft>
              <a:buClr>
                <a:srgbClr val="007BC7"/>
              </a:buClr>
              <a:buSzPts val="1600"/>
              <a:buFont typeface="BIZ UDPGothic"/>
              <a:buNone/>
            </a:pPr>
            <a:r>
              <a:rPr lang="ja-JP" sz="1600" b="1" i="0" u="sng" strike="noStrike" cap="none" dirty="0">
                <a:solidFill>
                  <a:schemeClr val="tx2"/>
                </a:solidFill>
                <a:latin typeface="BIZ UDPGothic"/>
                <a:ea typeface="BIZ UDPGothic"/>
                <a:cs typeface="BIZ UDPGothic"/>
                <a:sym typeface="BIZ UDPGothic"/>
                <a:hlinkClick r:id="rId4">
                  <a:extLst>
                    <a:ext uri="{A12FA001-AC4F-418D-AE19-62706E023703}">
                      <ahyp:hlinkClr xmlns:ahyp="http://schemas.microsoft.com/office/drawing/2018/hyperlinkcolor" val="tx"/>
                    </a:ext>
                  </a:extLst>
                </a:hlinkClick>
              </a:rPr>
              <a:t>初期設定マニュアル</a:t>
            </a:r>
            <a:endParaRPr sz="1400" b="0" i="0" u="none" strike="noStrike" cap="none" dirty="0">
              <a:solidFill>
                <a:schemeClr val="tx2"/>
              </a:solidFill>
              <a:latin typeface="Arial"/>
              <a:ea typeface="Arial"/>
              <a:cs typeface="Arial"/>
              <a:sym typeface="Arial"/>
            </a:endParaRPr>
          </a:p>
        </p:txBody>
      </p:sp>
      <p:sp>
        <p:nvSpPr>
          <p:cNvPr id="337" name="Google Shape;337;p38"/>
          <p:cNvSpPr txBox="1"/>
          <p:nvPr/>
        </p:nvSpPr>
        <p:spPr>
          <a:xfrm>
            <a:off x="7609639" y="3357810"/>
            <a:ext cx="2798700" cy="1281902"/>
          </a:xfrm>
          <a:prstGeom prst="rect">
            <a:avLst/>
          </a:prstGeom>
          <a:noFill/>
          <a:ln>
            <a:noFill/>
          </a:ln>
        </p:spPr>
        <p:txBody>
          <a:bodyPr spcFirstLastPara="1" wrap="square" lIns="91425" tIns="45700" rIns="91425" bIns="45700" anchor="ctr" anchorCtr="0">
            <a:noAutofit/>
          </a:bodyPr>
          <a:lstStyle/>
          <a:p>
            <a:pPr marL="0" marR="0" lvl="3" indent="0" algn="l" rtl="0">
              <a:lnSpc>
                <a:spcPct val="150000"/>
              </a:lnSpc>
              <a:spcBef>
                <a:spcPts val="0"/>
              </a:spcBef>
              <a:spcAft>
                <a:spcPts val="0"/>
              </a:spcAft>
              <a:buClr>
                <a:srgbClr val="464646"/>
              </a:buClr>
              <a:buSzPts val="1200"/>
              <a:buFont typeface="BIZ UDPGothic"/>
              <a:buNone/>
            </a:pPr>
            <a:r>
              <a:rPr lang="ja-JP" sz="1200" b="0" i="0" u="none" strike="noStrike" cap="none" dirty="0">
                <a:solidFill>
                  <a:srgbClr val="464646"/>
                </a:solidFill>
                <a:latin typeface="BIZ UDPGothic"/>
                <a:ea typeface="BIZ UDPGothic"/>
                <a:cs typeface="BIZ UDPGothic"/>
                <a:sym typeface="BIZ UDPGothic"/>
              </a:rPr>
              <a:t>初回発行までに最低限必要の</a:t>
            </a:r>
            <a:endParaRPr sz="1200" b="0" i="0" u="none" strike="noStrike" cap="none" dirty="0">
              <a:solidFill>
                <a:srgbClr val="464646"/>
              </a:solidFill>
              <a:latin typeface="BIZ UDPGothic"/>
              <a:ea typeface="BIZ UDPGothic"/>
              <a:cs typeface="BIZ UDPGothic"/>
              <a:sym typeface="BIZ UDPGothic"/>
            </a:endParaRPr>
          </a:p>
          <a:p>
            <a:pPr marL="0" marR="0" lvl="3" indent="0" algn="l" rtl="0">
              <a:lnSpc>
                <a:spcPct val="150000"/>
              </a:lnSpc>
              <a:spcBef>
                <a:spcPts val="0"/>
              </a:spcBef>
              <a:spcAft>
                <a:spcPts val="0"/>
              </a:spcAft>
              <a:buClr>
                <a:srgbClr val="464646"/>
              </a:buClr>
              <a:buSzPts val="1200"/>
              <a:buFont typeface="BIZ UDPGothic"/>
              <a:buNone/>
            </a:pPr>
            <a:r>
              <a:rPr lang="ja-JP" sz="1200" b="0" i="0" u="none" strike="noStrike" cap="none" dirty="0">
                <a:solidFill>
                  <a:srgbClr val="464646"/>
                </a:solidFill>
                <a:latin typeface="BIZ UDPGothic"/>
                <a:ea typeface="BIZ UDPGothic"/>
                <a:cs typeface="BIZ UDPGothic"/>
                <a:sym typeface="BIZ UDPGothic"/>
              </a:rPr>
              <a:t>設定をまとめたマニュアルです。</a:t>
            </a:r>
            <a:endParaRPr sz="1200" b="0" i="0" u="none" strike="noStrike" cap="none" dirty="0">
              <a:solidFill>
                <a:srgbClr val="464646"/>
              </a:solidFill>
              <a:latin typeface="BIZ UDPGothic"/>
              <a:ea typeface="BIZ UDPGothic"/>
              <a:cs typeface="BIZ UDPGothic"/>
              <a:sym typeface="BIZ UDPGothic"/>
            </a:endParaRPr>
          </a:p>
          <a:p>
            <a:pPr marL="0" marR="0" lvl="3" indent="0" algn="l" rtl="0">
              <a:lnSpc>
                <a:spcPct val="150000"/>
              </a:lnSpc>
              <a:spcBef>
                <a:spcPts val="0"/>
              </a:spcBef>
              <a:spcAft>
                <a:spcPts val="0"/>
              </a:spcAft>
              <a:buClr>
                <a:srgbClr val="464646"/>
              </a:buClr>
              <a:buSzPts val="1200"/>
              <a:buFont typeface="BIZ UDPGothic"/>
              <a:buNone/>
            </a:pPr>
            <a:r>
              <a:rPr lang="ja-JP" sz="1200" b="0" i="0" u="none" strike="noStrike" cap="none" dirty="0">
                <a:solidFill>
                  <a:srgbClr val="464646"/>
                </a:solidFill>
                <a:latin typeface="BIZ UDPGothic"/>
                <a:ea typeface="BIZ UDPGothic"/>
                <a:cs typeface="BIZ UDPGothic"/>
                <a:sym typeface="BIZ UDPGothic"/>
              </a:rPr>
              <a:t>まずはこちらに沿って</a:t>
            </a:r>
            <a:endParaRPr sz="1200" b="0" i="0" u="none" strike="noStrike" cap="none" dirty="0">
              <a:solidFill>
                <a:srgbClr val="464646"/>
              </a:solidFill>
              <a:latin typeface="BIZ UDPGothic"/>
              <a:ea typeface="BIZ UDPGothic"/>
              <a:cs typeface="BIZ UDPGothic"/>
              <a:sym typeface="BIZ UDPGothic"/>
            </a:endParaRPr>
          </a:p>
          <a:p>
            <a:pPr marL="0" marR="0" lvl="3" indent="0" algn="l" rtl="0">
              <a:lnSpc>
                <a:spcPct val="150000"/>
              </a:lnSpc>
              <a:spcBef>
                <a:spcPts val="0"/>
              </a:spcBef>
              <a:spcAft>
                <a:spcPts val="0"/>
              </a:spcAft>
              <a:buClr>
                <a:srgbClr val="464646"/>
              </a:buClr>
              <a:buSzPts val="1200"/>
              <a:buFont typeface="BIZ UDPGothic"/>
              <a:buNone/>
            </a:pPr>
            <a:r>
              <a:rPr lang="ja-JP" sz="1200" b="0" i="0" u="none" strike="noStrike" cap="none" dirty="0">
                <a:solidFill>
                  <a:srgbClr val="464646"/>
                </a:solidFill>
                <a:latin typeface="BIZ UDPGothic"/>
                <a:ea typeface="BIZ UDPGothic"/>
                <a:cs typeface="BIZ UDPGothic"/>
                <a:sym typeface="BIZ UDPGothic"/>
              </a:rPr>
              <a:t>設定をお願いいたします。</a:t>
            </a:r>
            <a:endParaRPr sz="1200" b="0" i="0" u="none" strike="noStrike" cap="none" dirty="0">
              <a:solidFill>
                <a:srgbClr val="464646"/>
              </a:solidFill>
              <a:latin typeface="BIZ UDPGothic"/>
              <a:ea typeface="BIZ UDPGothic"/>
              <a:cs typeface="BIZ UDPGothic"/>
              <a:sym typeface="BIZ UDPGothic"/>
            </a:endParaRPr>
          </a:p>
        </p:txBody>
      </p:sp>
      <p:sp>
        <p:nvSpPr>
          <p:cNvPr id="339" name="Google Shape;339;p38"/>
          <p:cNvSpPr txBox="1"/>
          <p:nvPr/>
        </p:nvSpPr>
        <p:spPr>
          <a:xfrm>
            <a:off x="1917341" y="4902164"/>
            <a:ext cx="3834000" cy="396600"/>
          </a:xfrm>
          <a:prstGeom prst="rect">
            <a:avLst/>
          </a:prstGeom>
          <a:noFill/>
          <a:ln>
            <a:noFill/>
          </a:ln>
        </p:spPr>
        <p:txBody>
          <a:bodyPr spcFirstLastPara="1" wrap="square" lIns="91425" tIns="45700" rIns="91425" bIns="45700" anchor="ctr" anchorCtr="0">
            <a:noAutofit/>
          </a:bodyPr>
          <a:lstStyle/>
          <a:p>
            <a:pPr marL="0" marR="0" lvl="3" indent="0" algn="l" rtl="0">
              <a:lnSpc>
                <a:spcPct val="150000"/>
              </a:lnSpc>
              <a:spcBef>
                <a:spcPts val="0"/>
              </a:spcBef>
              <a:spcAft>
                <a:spcPts val="0"/>
              </a:spcAft>
              <a:buClr>
                <a:srgbClr val="464646"/>
              </a:buClr>
              <a:buSzPts val="1200"/>
              <a:buFont typeface="BIZ UDPGothic"/>
              <a:buNone/>
            </a:pPr>
            <a:r>
              <a:rPr lang="en-US" altLang="ja-JP" sz="1100" dirty="0">
                <a:solidFill>
                  <a:srgbClr val="464646"/>
                </a:solidFill>
                <a:latin typeface="BIZ UDPGothic"/>
                <a:ea typeface="BIZ UDPGothic"/>
                <a:cs typeface="BIZ UDPGothic"/>
                <a:sym typeface="BIZ UDPGothic"/>
              </a:rPr>
              <a:t>https://success-navi.rakurakumeisai.jp/</a:t>
            </a:r>
            <a:endParaRPr lang="en-US" sz="1200" b="0" i="0" u="none" strike="noStrike" cap="none" dirty="0">
              <a:solidFill>
                <a:srgbClr val="000000"/>
              </a:solidFill>
              <a:latin typeface="Arial"/>
              <a:ea typeface="Arial"/>
              <a:cs typeface="Arial"/>
              <a:sym typeface="Arial"/>
            </a:endParaRPr>
          </a:p>
        </p:txBody>
      </p:sp>
      <p:sp>
        <p:nvSpPr>
          <p:cNvPr id="340" name="Google Shape;340;p38"/>
          <p:cNvSpPr txBox="1"/>
          <p:nvPr/>
        </p:nvSpPr>
        <p:spPr>
          <a:xfrm>
            <a:off x="6554996" y="4902164"/>
            <a:ext cx="5156743" cy="396600"/>
          </a:xfrm>
          <a:prstGeom prst="rect">
            <a:avLst/>
          </a:prstGeom>
          <a:noFill/>
          <a:ln>
            <a:noFill/>
          </a:ln>
        </p:spPr>
        <p:txBody>
          <a:bodyPr spcFirstLastPara="1" wrap="square" lIns="91425" tIns="45700" rIns="91425" bIns="45700" anchor="ctr" anchorCtr="0">
            <a:noAutofit/>
          </a:bodyPr>
          <a:lstStyle/>
          <a:p>
            <a:pPr marL="0" marR="0" lvl="3" indent="0" algn="l" rtl="0">
              <a:lnSpc>
                <a:spcPct val="150000"/>
              </a:lnSpc>
              <a:spcBef>
                <a:spcPts val="0"/>
              </a:spcBef>
              <a:spcAft>
                <a:spcPts val="0"/>
              </a:spcAft>
              <a:buClr>
                <a:srgbClr val="464646"/>
              </a:buClr>
              <a:buSzPts val="1200"/>
              <a:buFont typeface="BIZ UDPGothic"/>
              <a:buNone/>
            </a:pPr>
            <a:r>
              <a:rPr lang="en-US" altLang="ja-JP" sz="1100" dirty="0">
                <a:solidFill>
                  <a:srgbClr val="464646"/>
                </a:solidFill>
                <a:latin typeface="BIZ UDPGothic"/>
                <a:ea typeface="BIZ UDPGothic"/>
                <a:cs typeface="BIZ UDPGothic"/>
                <a:sym typeface="BIZ UDPGothic"/>
              </a:rPr>
              <a:t>https://success-navi.rakurakumeisai.jp/manual/category/mcat_1</a:t>
            </a:r>
            <a:endParaRPr lang="en-US" sz="1200" b="0" i="0" u="none" strike="noStrike" cap="none" dirty="0">
              <a:solidFill>
                <a:srgbClr val="000000"/>
              </a:solidFill>
              <a:latin typeface="Arial"/>
              <a:ea typeface="Arial"/>
              <a:cs typeface="Arial"/>
              <a:sym typeface="Arial"/>
            </a:endParaRPr>
          </a:p>
        </p:txBody>
      </p:sp>
      <p:pic>
        <p:nvPicPr>
          <p:cNvPr id="3" name="図 2">
            <a:extLst>
              <a:ext uri="{FF2B5EF4-FFF2-40B4-BE49-F238E27FC236}">
                <a16:creationId xmlns:a16="http://schemas.microsoft.com/office/drawing/2014/main" id="{4F1295B0-7CD8-4252-E56B-41AC4ECA13C0}"/>
              </a:ext>
            </a:extLst>
          </p:cNvPr>
          <p:cNvPicPr>
            <a:picLocks noChangeAspect="1"/>
          </p:cNvPicPr>
          <p:nvPr/>
        </p:nvPicPr>
        <p:blipFill>
          <a:blip r:embed="rId5"/>
          <a:stretch>
            <a:fillRect/>
          </a:stretch>
        </p:blipFill>
        <p:spPr>
          <a:xfrm>
            <a:off x="2221499" y="3168472"/>
            <a:ext cx="2350542" cy="5141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solidFill>
                  <a:srgbClr val="D2D2D2"/>
                </a:solidFill>
              </a:rPr>
              <a:t>１</a:t>
            </a:r>
            <a:r>
              <a:rPr lang="en-US" altLang="ja-JP" dirty="0">
                <a:solidFill>
                  <a:srgbClr val="D2D2D2"/>
                </a:solidFill>
              </a:rPr>
              <a:t>.</a:t>
            </a:r>
            <a:r>
              <a:rPr lang="ja-JP" altLang="en-US" dirty="0">
                <a:solidFill>
                  <a:srgbClr val="D2D2D2"/>
                </a:solidFill>
              </a:rPr>
              <a:t>「楽楽明細」の導入目的</a:t>
            </a:r>
          </a:p>
          <a:p>
            <a:pPr marL="0" indent="0">
              <a:lnSpc>
                <a:spcPct val="140000"/>
              </a:lnSpc>
              <a:buFont typeface="BIZ UDPGothic"/>
              <a:buNone/>
            </a:pPr>
            <a:r>
              <a:rPr lang="ja-JP" altLang="en-US" dirty="0">
                <a:solidFill>
                  <a:srgbClr val="D2D2D2"/>
                </a:solidFill>
              </a:rPr>
              <a:t>２</a:t>
            </a:r>
            <a:r>
              <a:rPr lang="en-US" altLang="ja-JP" dirty="0">
                <a:solidFill>
                  <a:srgbClr val="D2D2D2"/>
                </a:solidFill>
              </a:rPr>
              <a:t>.</a:t>
            </a:r>
            <a:r>
              <a:rPr lang="ja-JP" altLang="en-US" dirty="0">
                <a:solidFill>
                  <a:srgbClr val="D2D2D2"/>
                </a:solidFill>
              </a:rPr>
              <a:t>基本設定</a:t>
            </a:r>
          </a:p>
          <a:p>
            <a:pPr marL="0" indent="0">
              <a:lnSpc>
                <a:spcPct val="140000"/>
              </a:lnSpc>
              <a:buFont typeface="BIZ UDPGothic"/>
              <a:buNone/>
            </a:pPr>
            <a:r>
              <a:rPr lang="en-US" altLang="ja-JP" dirty="0">
                <a:solidFill>
                  <a:schemeClr val="tx1"/>
                </a:solidFill>
              </a:rPr>
              <a:t>3.WEB</a:t>
            </a:r>
            <a:r>
              <a:rPr lang="ja-JP" altLang="en-US" dirty="0">
                <a:solidFill>
                  <a:schemeClr val="tx1"/>
                </a:solidFill>
              </a:rPr>
              <a:t>化のご案内</a:t>
            </a:r>
            <a:r>
              <a:rPr lang="en-US" altLang="ja-JP" dirty="0">
                <a:solidFill>
                  <a:schemeClr val="tx1"/>
                </a:solidFill>
              </a:rPr>
              <a:t>(</a:t>
            </a:r>
            <a:r>
              <a:rPr lang="ja-JP" altLang="en-US" dirty="0">
                <a:solidFill>
                  <a:schemeClr val="tx1"/>
                </a:solidFill>
              </a:rPr>
              <a:t>メールアドレス回収</a:t>
            </a:r>
            <a:r>
              <a:rPr lang="en-US" altLang="ja-JP" dirty="0">
                <a:solidFill>
                  <a:schemeClr val="tx1"/>
                </a:solidFill>
              </a:rPr>
              <a:t>)</a:t>
            </a:r>
            <a:endParaRPr lang="ja-JP" altLang="en-US" dirty="0">
              <a:solidFill>
                <a:schemeClr val="tx1"/>
              </a:solidFill>
            </a:endParaRPr>
          </a:p>
          <a:p>
            <a:pPr marL="0" indent="0">
              <a:lnSpc>
                <a:spcPct val="140000"/>
              </a:lnSpc>
              <a:buFont typeface="BIZ UDPGothic"/>
              <a:buNone/>
            </a:pPr>
            <a:r>
              <a:rPr lang="en-US" altLang="ja-JP" dirty="0">
                <a:solidFill>
                  <a:srgbClr val="D2D2D2"/>
                </a:solidFill>
              </a:rPr>
              <a:t>4.</a:t>
            </a:r>
            <a:r>
              <a:rPr lang="ja-JP" altLang="en-US" dirty="0">
                <a:solidFill>
                  <a:srgbClr val="D2D2D2"/>
                </a:solidFill>
              </a:rPr>
              <a:t>帳票の発行に向けて</a:t>
            </a:r>
          </a:p>
          <a:p>
            <a:pPr marL="0" indent="0">
              <a:lnSpc>
                <a:spcPct val="140000"/>
              </a:lnSpc>
              <a:buFont typeface="BIZ UDPGothic"/>
              <a:buNone/>
            </a:pPr>
            <a:r>
              <a:rPr lang="en-US" altLang="ja-JP" dirty="0">
                <a:solidFill>
                  <a:srgbClr val="D2D2D2"/>
                </a:solidFill>
              </a:rPr>
              <a:t>5.</a:t>
            </a:r>
            <a:r>
              <a:rPr lang="ja-JP" altLang="en-US" dirty="0">
                <a:solidFill>
                  <a:srgbClr val="D2D2D2"/>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16</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BDCBFDFA-698E-910A-258C-4250AD24BC27}"/>
              </a:ext>
            </a:extLst>
          </p:cNvPr>
          <p:cNvSpPr/>
          <p:nvPr/>
        </p:nvSpPr>
        <p:spPr>
          <a:xfrm>
            <a:off x="-3409950" y="0"/>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6767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WEB化のご案内の流れ</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353" name="Google Shape;353;p1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17</a:t>
            </a:fld>
            <a:endParaRPr>
              <a:latin typeface="BIZ UDPゴシック" panose="020B0400000000000000" pitchFamily="50" charset="-128"/>
              <a:ea typeface="BIZ UDPゴシック" panose="020B0400000000000000" pitchFamily="50" charset="-128"/>
              <a:cs typeface="Arial"/>
              <a:sym typeface="Arial"/>
            </a:endParaRPr>
          </a:p>
        </p:txBody>
      </p:sp>
      <p:cxnSp>
        <p:nvCxnSpPr>
          <p:cNvPr id="354" name="Google Shape;354;p13"/>
          <p:cNvCxnSpPr/>
          <p:nvPr/>
        </p:nvCxnSpPr>
        <p:spPr>
          <a:xfrm>
            <a:off x="3873542" y="4008210"/>
            <a:ext cx="540000" cy="0"/>
          </a:xfrm>
          <a:prstGeom prst="straightConnector1">
            <a:avLst/>
          </a:prstGeom>
          <a:noFill/>
          <a:ln w="12700" cap="flat" cmpd="sng">
            <a:solidFill>
              <a:schemeClr val="dk2"/>
            </a:solidFill>
            <a:prstDash val="solid"/>
            <a:miter lim="800000"/>
            <a:headEnd type="none" w="sm" len="sm"/>
            <a:tailEnd type="triangle" w="med" len="med"/>
          </a:ln>
        </p:spPr>
      </p:cxnSp>
      <p:grpSp>
        <p:nvGrpSpPr>
          <p:cNvPr id="355" name="Google Shape;355;p13"/>
          <p:cNvGrpSpPr/>
          <p:nvPr/>
        </p:nvGrpSpPr>
        <p:grpSpPr>
          <a:xfrm>
            <a:off x="4534474" y="1693420"/>
            <a:ext cx="3218915" cy="2310260"/>
            <a:chOff x="4552088" y="1658793"/>
            <a:chExt cx="3232542" cy="2310260"/>
          </a:xfrm>
        </p:grpSpPr>
        <p:sp>
          <p:nvSpPr>
            <p:cNvPr id="356" name="Google Shape;356;p13"/>
            <p:cNvSpPr/>
            <p:nvPr/>
          </p:nvSpPr>
          <p:spPr>
            <a:xfrm>
              <a:off x="4560986" y="2140228"/>
              <a:ext cx="3223644" cy="1828825"/>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57" name="Google Shape;357;p13"/>
            <p:cNvSpPr/>
            <p:nvPr/>
          </p:nvSpPr>
          <p:spPr>
            <a:xfrm>
              <a:off x="4552088" y="1658793"/>
              <a:ext cx="3232541" cy="488247"/>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2.「楽楽明細」でメールアドレス収集</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sp>
        <p:nvSpPr>
          <p:cNvPr id="359" name="Google Shape;359;p13"/>
          <p:cNvSpPr txBox="1"/>
          <p:nvPr/>
        </p:nvSpPr>
        <p:spPr>
          <a:xfrm>
            <a:off x="5103775" y="3723936"/>
            <a:ext cx="2104702" cy="262924"/>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「楽楽明細」へメールアドレス登録</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nvGrpSpPr>
          <p:cNvPr id="361" name="Google Shape;361;p13"/>
          <p:cNvGrpSpPr/>
          <p:nvPr/>
        </p:nvGrpSpPr>
        <p:grpSpPr>
          <a:xfrm>
            <a:off x="4544512" y="4008210"/>
            <a:ext cx="3208877" cy="2300515"/>
            <a:chOff x="4522498" y="4009342"/>
            <a:chExt cx="3208877" cy="2300515"/>
          </a:xfrm>
        </p:grpSpPr>
        <p:sp>
          <p:nvSpPr>
            <p:cNvPr id="362" name="Google Shape;362;p13"/>
            <p:cNvSpPr/>
            <p:nvPr/>
          </p:nvSpPr>
          <p:spPr>
            <a:xfrm>
              <a:off x="4522498" y="4478596"/>
              <a:ext cx="3199968" cy="183126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grpSp>
          <p:nvGrpSpPr>
            <p:cNvPr id="363" name="Google Shape;363;p13"/>
            <p:cNvGrpSpPr/>
            <p:nvPr/>
          </p:nvGrpSpPr>
          <p:grpSpPr>
            <a:xfrm>
              <a:off x="4522498" y="4009342"/>
              <a:ext cx="3208877" cy="2245325"/>
              <a:chOff x="4597714" y="4091754"/>
              <a:chExt cx="3208877" cy="2245325"/>
            </a:xfrm>
          </p:grpSpPr>
          <p:sp>
            <p:nvSpPr>
              <p:cNvPr id="364" name="Google Shape;364;p13"/>
              <p:cNvSpPr/>
              <p:nvPr/>
            </p:nvSpPr>
            <p:spPr>
              <a:xfrm>
                <a:off x="4597714" y="4091754"/>
                <a:ext cx="3208877" cy="488898"/>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2.お取引先様のメールアドレス収集</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65" name="Google Shape;365;p13"/>
              <p:cNvSpPr txBox="1"/>
              <p:nvPr/>
            </p:nvSpPr>
            <p:spPr>
              <a:xfrm>
                <a:off x="4651515" y="4680375"/>
                <a:ext cx="3025388" cy="488898"/>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WEB化のご案内文書を受領したお取引先様から</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郵送・FAX・メールでメールアドレスを回収します。</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366" name="Google Shape;366;p13"/>
              <p:cNvSpPr txBox="1"/>
              <p:nvPr/>
            </p:nvSpPr>
            <p:spPr>
              <a:xfrm>
                <a:off x="5109048" y="6073805"/>
                <a:ext cx="2080310" cy="263274"/>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メールアドレス回収</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grpSp>
      <p:grpSp>
        <p:nvGrpSpPr>
          <p:cNvPr id="368" name="Google Shape;368;p13"/>
          <p:cNvGrpSpPr/>
          <p:nvPr/>
        </p:nvGrpSpPr>
        <p:grpSpPr>
          <a:xfrm>
            <a:off x="8480337" y="4012604"/>
            <a:ext cx="3217786" cy="2313337"/>
            <a:chOff x="8367280" y="1690713"/>
            <a:chExt cx="3240000" cy="2531010"/>
          </a:xfrm>
        </p:grpSpPr>
        <p:sp>
          <p:nvSpPr>
            <p:cNvPr id="369" name="Google Shape;369;p13"/>
            <p:cNvSpPr/>
            <p:nvPr/>
          </p:nvSpPr>
          <p:spPr>
            <a:xfrm>
              <a:off x="8367280" y="2218151"/>
              <a:ext cx="3240000" cy="2003572"/>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70" name="Google Shape;370;p13"/>
            <p:cNvSpPr/>
            <p:nvPr/>
          </p:nvSpPr>
          <p:spPr>
            <a:xfrm>
              <a:off x="8367280" y="1690713"/>
              <a:ext cx="3240000" cy="534900"/>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3.メールアドレスの登録</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71" name="Google Shape;371;p13"/>
            <p:cNvSpPr txBox="1"/>
            <p:nvPr/>
          </p:nvSpPr>
          <p:spPr>
            <a:xfrm>
              <a:off x="8446118" y="2282871"/>
              <a:ext cx="3082324" cy="534900"/>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000"/>
                <a:buFont typeface="Arial"/>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お取引先様から</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回収した</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アドレスを「楽楽明細」</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の顧客情報へ追加します。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sp>
        <p:nvSpPr>
          <p:cNvPr id="373" name="Google Shape;373;p13"/>
          <p:cNvSpPr txBox="1"/>
          <p:nvPr/>
        </p:nvSpPr>
        <p:spPr>
          <a:xfrm>
            <a:off x="9049074" y="5985973"/>
            <a:ext cx="2080310" cy="263274"/>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「楽楽明細」へメールアドレス登録</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nvGrpSpPr>
          <p:cNvPr id="375" name="Google Shape;375;p13"/>
          <p:cNvGrpSpPr/>
          <p:nvPr/>
        </p:nvGrpSpPr>
        <p:grpSpPr>
          <a:xfrm>
            <a:off x="490959" y="1717967"/>
            <a:ext cx="3232242" cy="2305010"/>
            <a:chOff x="664398" y="1690714"/>
            <a:chExt cx="3240000" cy="2531006"/>
          </a:xfrm>
        </p:grpSpPr>
        <p:sp>
          <p:nvSpPr>
            <p:cNvPr id="376" name="Google Shape;376;p13"/>
            <p:cNvSpPr/>
            <p:nvPr/>
          </p:nvSpPr>
          <p:spPr>
            <a:xfrm>
              <a:off x="664398" y="2143903"/>
              <a:ext cx="3240000" cy="2077817"/>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77" name="Google Shape;377;p13"/>
            <p:cNvSpPr/>
            <p:nvPr/>
          </p:nvSpPr>
          <p:spPr>
            <a:xfrm>
              <a:off x="664398" y="1690714"/>
              <a:ext cx="32400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１.「楽楽明細」でWEB化のご案内文を郵送</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79" name="Google Shape;379;p13"/>
            <p:cNvSpPr txBox="1"/>
            <p:nvPr/>
          </p:nvSpPr>
          <p:spPr>
            <a:xfrm>
              <a:off x="1634659" y="3893359"/>
              <a:ext cx="1276350" cy="288047"/>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案内書面を送付</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grpSp>
        <p:nvGrpSpPr>
          <p:cNvPr id="382" name="Google Shape;382;p13"/>
          <p:cNvGrpSpPr/>
          <p:nvPr/>
        </p:nvGrpSpPr>
        <p:grpSpPr>
          <a:xfrm>
            <a:off x="479423" y="3998430"/>
            <a:ext cx="3232242" cy="2305010"/>
            <a:chOff x="664398" y="1690714"/>
            <a:chExt cx="3240000" cy="2531006"/>
          </a:xfrm>
        </p:grpSpPr>
        <p:sp>
          <p:nvSpPr>
            <p:cNvPr id="383" name="Google Shape;383;p13"/>
            <p:cNvSpPr/>
            <p:nvPr/>
          </p:nvSpPr>
          <p:spPr>
            <a:xfrm>
              <a:off x="664398" y="2143903"/>
              <a:ext cx="3240000" cy="2077817"/>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84" name="Google Shape;384;p13"/>
            <p:cNvSpPr/>
            <p:nvPr/>
          </p:nvSpPr>
          <p:spPr>
            <a:xfrm>
              <a:off x="664398" y="1690714"/>
              <a:ext cx="3240000"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１.自社でWEB化のご案内文を郵送</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86" name="Google Shape;386;p13"/>
            <p:cNvSpPr txBox="1"/>
            <p:nvPr/>
          </p:nvSpPr>
          <p:spPr>
            <a:xfrm>
              <a:off x="1646223" y="3874167"/>
              <a:ext cx="1276350" cy="288047"/>
            </a:xfrm>
            <a:prstGeom prst="rect">
              <a:avLst/>
            </a:prstGeom>
            <a:noFill/>
            <a:ln>
              <a:noFill/>
            </a:ln>
          </p:spPr>
          <p:txBody>
            <a:bodyPr spcFirstLastPara="1" wrap="square" lIns="0" tIns="0" rIns="0" bIns="0" anchor="t" anchorCtr="0">
              <a:noAutofit/>
            </a:bodyPr>
            <a:lstStyle/>
            <a:p>
              <a:pPr marL="0" marR="0" lvl="4" indent="0" algn="ctr" rtl="0">
                <a:lnSpc>
                  <a:spcPct val="135000"/>
                </a:lnSpc>
                <a:spcBef>
                  <a:spcPts val="0"/>
                </a:spcBef>
                <a:spcAft>
                  <a:spcPts val="0"/>
                </a:spcAft>
                <a:buClr>
                  <a:schemeClr val="dk1"/>
                </a:buClr>
                <a:buSzPts val="1050"/>
                <a:buFont typeface="Arial"/>
                <a:buNone/>
              </a:pPr>
              <a:r>
                <a:rPr 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案内書面を送付</a:t>
              </a:r>
              <a:endParaRPr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cxnSp>
        <p:nvCxnSpPr>
          <p:cNvPr id="388" name="Google Shape;388;p13"/>
          <p:cNvCxnSpPr/>
          <p:nvPr/>
        </p:nvCxnSpPr>
        <p:spPr>
          <a:xfrm>
            <a:off x="7867756" y="5231275"/>
            <a:ext cx="540000" cy="0"/>
          </a:xfrm>
          <a:prstGeom prst="straightConnector1">
            <a:avLst/>
          </a:prstGeom>
          <a:noFill/>
          <a:ln w="12700" cap="flat" cmpd="sng">
            <a:solidFill>
              <a:schemeClr val="dk2"/>
            </a:solidFill>
            <a:prstDash val="solid"/>
            <a:miter lim="800000"/>
            <a:headEnd type="none" w="sm" len="sm"/>
            <a:tailEnd type="triangle" w="med" len="med"/>
          </a:ln>
        </p:spPr>
      </p:cxnSp>
      <p:sp>
        <p:nvSpPr>
          <p:cNvPr id="389" name="Google Shape;389;p13"/>
          <p:cNvSpPr txBox="1">
            <a:spLocks noGrp="1"/>
          </p:cNvSpPr>
          <p:nvPr>
            <p:ph type="body" idx="1"/>
          </p:nvPr>
        </p:nvSpPr>
        <p:spPr>
          <a:xfrm>
            <a:off x="490959" y="1384877"/>
            <a:ext cx="11233149" cy="245976"/>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accent1"/>
              </a:buClr>
              <a:buSzPts val="1300"/>
              <a:buFont typeface="BIZ UDPGothic"/>
              <a:buNone/>
            </a:pPr>
            <a:r>
              <a:rPr lang="ja-JP" sz="1600" dirty="0">
                <a:solidFill>
                  <a:schemeClr val="accent1"/>
                </a:solidFill>
                <a:latin typeface="BIZ UDPゴシック" panose="020B0400000000000000" pitchFamily="50" charset="-128"/>
                <a:ea typeface="BIZ UDPゴシック" panose="020B0400000000000000" pitchFamily="50" charset="-128"/>
                <a:cs typeface="Arial"/>
                <a:sym typeface="Arial"/>
              </a:rPr>
              <a:t>WEB化のご案内～メールアドレス回収までは以下のとおりです。</a:t>
            </a:r>
            <a:endParaRPr sz="1600" dirty="0">
              <a:solidFill>
                <a:schemeClr val="accent1"/>
              </a:solidFill>
              <a:latin typeface="BIZ UDPゴシック" panose="020B0400000000000000" pitchFamily="50" charset="-128"/>
              <a:ea typeface="BIZ UDPゴシック" panose="020B0400000000000000" pitchFamily="50" charset="-128"/>
              <a:cs typeface="Arial"/>
              <a:sym typeface="Arial"/>
            </a:endParaRPr>
          </a:p>
        </p:txBody>
      </p:sp>
      <p:pic>
        <p:nvPicPr>
          <p:cNvPr id="8" name="グラフィックス 7">
            <a:extLst>
              <a:ext uri="{FF2B5EF4-FFF2-40B4-BE49-F238E27FC236}">
                <a16:creationId xmlns:a16="http://schemas.microsoft.com/office/drawing/2014/main" id="{8804A82A-90F5-2575-1145-B1B61778FD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4233" y="5233824"/>
            <a:ext cx="702000" cy="702000"/>
          </a:xfrm>
          <a:prstGeom prst="rect">
            <a:avLst/>
          </a:prstGeom>
        </p:spPr>
      </p:pic>
      <p:pic>
        <p:nvPicPr>
          <p:cNvPr id="11" name="グラフィックス 10">
            <a:extLst>
              <a:ext uri="{FF2B5EF4-FFF2-40B4-BE49-F238E27FC236}">
                <a16:creationId xmlns:a16="http://schemas.microsoft.com/office/drawing/2014/main" id="{34DBA56E-BA49-F80C-FB5F-4554A2493E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4654" y="2968462"/>
            <a:ext cx="702000" cy="702000"/>
          </a:xfrm>
          <a:prstGeom prst="rect">
            <a:avLst/>
          </a:prstGeom>
        </p:spPr>
      </p:pic>
      <p:pic>
        <p:nvPicPr>
          <p:cNvPr id="30" name="グラフィックス 29">
            <a:extLst>
              <a:ext uri="{FF2B5EF4-FFF2-40B4-BE49-F238E27FC236}">
                <a16:creationId xmlns:a16="http://schemas.microsoft.com/office/drawing/2014/main" id="{114ED9E9-276E-EC42-FBE3-FA9A0100DA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0161" y="2964228"/>
            <a:ext cx="702000" cy="702000"/>
          </a:xfrm>
          <a:prstGeom prst="rect">
            <a:avLst/>
          </a:prstGeom>
        </p:spPr>
      </p:pic>
      <p:pic>
        <p:nvPicPr>
          <p:cNvPr id="31" name="グラフィックス 30">
            <a:extLst>
              <a:ext uri="{FF2B5EF4-FFF2-40B4-BE49-F238E27FC236}">
                <a16:creationId xmlns:a16="http://schemas.microsoft.com/office/drawing/2014/main" id="{618D5733-A716-9653-5048-2C52E6F6BF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5001" y="5163894"/>
            <a:ext cx="702000" cy="702000"/>
          </a:xfrm>
          <a:prstGeom prst="rect">
            <a:avLst/>
          </a:prstGeom>
        </p:spPr>
      </p:pic>
      <p:pic>
        <p:nvPicPr>
          <p:cNvPr id="33" name="グラフィックス 32">
            <a:extLst>
              <a:ext uri="{FF2B5EF4-FFF2-40B4-BE49-F238E27FC236}">
                <a16:creationId xmlns:a16="http://schemas.microsoft.com/office/drawing/2014/main" id="{5FDD8254-8AD6-E25E-055A-6B3F540C08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8229" y="5059311"/>
            <a:ext cx="702000" cy="702000"/>
          </a:xfrm>
          <a:prstGeom prst="rect">
            <a:avLst/>
          </a:prstGeom>
        </p:spPr>
      </p:pic>
      <p:sp>
        <p:nvSpPr>
          <p:cNvPr id="35" name="Google Shape;378;p13">
            <a:extLst>
              <a:ext uri="{FF2B5EF4-FFF2-40B4-BE49-F238E27FC236}">
                <a16:creationId xmlns:a16="http://schemas.microsoft.com/office/drawing/2014/main" id="{EDA0DA37-FF99-1756-C44D-223C196BCBC9}"/>
              </a:ext>
            </a:extLst>
          </p:cNvPr>
          <p:cNvSpPr txBox="1"/>
          <p:nvPr/>
        </p:nvSpPr>
        <p:spPr>
          <a:xfrm>
            <a:off x="509113" y="2307091"/>
            <a:ext cx="3232241" cy="640731"/>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「楽楽明細」の郵送代行機能でお取引先様へ帳票を</a:t>
            </a:r>
            <a:endPar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WEB発行に切り替える旨のお知らせとメールアドレスの</a:t>
            </a:r>
            <a:endPar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登録依頼を行います。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6" name="Google Shape;385;p13">
            <a:extLst>
              <a:ext uri="{FF2B5EF4-FFF2-40B4-BE49-F238E27FC236}">
                <a16:creationId xmlns:a16="http://schemas.microsoft.com/office/drawing/2014/main" id="{A404D2E7-A422-60AB-E5B6-4E48F280B8FE}"/>
              </a:ext>
            </a:extLst>
          </p:cNvPr>
          <p:cNvSpPr txBox="1"/>
          <p:nvPr/>
        </p:nvSpPr>
        <p:spPr>
          <a:xfrm>
            <a:off x="469533" y="4610430"/>
            <a:ext cx="3232242" cy="561671"/>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自社郵送でお取引先様へ帳票を</a:t>
            </a:r>
            <a:endParaRPr lang="en-US" altLang="ja-JP" sz="1000"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WEB発行に切り替える旨のお知らせと</a:t>
            </a:r>
            <a:endPar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メールアドレスの回収を行います。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38" name="Google Shape;358;p13">
            <a:extLst>
              <a:ext uri="{FF2B5EF4-FFF2-40B4-BE49-F238E27FC236}">
                <a16:creationId xmlns:a16="http://schemas.microsoft.com/office/drawing/2014/main" id="{FFBE6943-19D7-D8F4-B691-D3DF8C3134BD}"/>
              </a:ext>
            </a:extLst>
          </p:cNvPr>
          <p:cNvSpPr txBox="1"/>
          <p:nvPr/>
        </p:nvSpPr>
        <p:spPr>
          <a:xfrm>
            <a:off x="4561487" y="2281390"/>
            <a:ext cx="3164886" cy="723872"/>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000"/>
              <a:buFont typeface="Arial"/>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お取引先様がメールアドレス収集機能「</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利用登録機能</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を使ってメールアドレス</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登録</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を行</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うことで、</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a:t>
            </a:r>
            <a:endPar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000"/>
              <a:buFont typeface="Arial"/>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顧客情報へ</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メールアドレスが</a:t>
            </a: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追加</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されます。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grpSp>
        <p:nvGrpSpPr>
          <p:cNvPr id="436" name="Google Shape;436;p15"/>
          <p:cNvGrpSpPr/>
          <p:nvPr/>
        </p:nvGrpSpPr>
        <p:grpSpPr>
          <a:xfrm>
            <a:off x="9151926" y="2613615"/>
            <a:ext cx="2542437" cy="3418462"/>
            <a:chOff x="3456594" y="2364392"/>
            <a:chExt cx="2542437" cy="3418462"/>
          </a:xfrm>
        </p:grpSpPr>
        <p:sp>
          <p:nvSpPr>
            <p:cNvPr id="437" name="Google Shape;437;p15"/>
            <p:cNvSpPr/>
            <p:nvPr/>
          </p:nvSpPr>
          <p:spPr>
            <a:xfrm>
              <a:off x="3456594" y="2817582"/>
              <a:ext cx="2542437" cy="2965272"/>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38" name="Google Shape;438;p15"/>
            <p:cNvSpPr/>
            <p:nvPr/>
          </p:nvSpPr>
          <p:spPr>
            <a:xfrm>
              <a:off x="345659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「楽楽明細」に登録情報が連携</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439" name="Google Shape;439;p15"/>
          <p:cNvGrpSpPr/>
          <p:nvPr/>
        </p:nvGrpSpPr>
        <p:grpSpPr>
          <a:xfrm>
            <a:off x="6277973" y="2600287"/>
            <a:ext cx="2542437" cy="3418464"/>
            <a:chOff x="3456594" y="2364392"/>
            <a:chExt cx="2542437" cy="3418464"/>
          </a:xfrm>
        </p:grpSpPr>
        <p:sp>
          <p:nvSpPr>
            <p:cNvPr id="440" name="Google Shape;440;p15"/>
            <p:cNvSpPr/>
            <p:nvPr/>
          </p:nvSpPr>
          <p:spPr>
            <a:xfrm>
              <a:off x="3456594" y="2817582"/>
              <a:ext cx="2542437" cy="2965274"/>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41" name="Google Shape;441;p15"/>
            <p:cNvSpPr/>
            <p:nvPr/>
          </p:nvSpPr>
          <p:spPr>
            <a:xfrm>
              <a:off x="345659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お取引先様で</a:t>
              </a: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メールアドレス登録</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442" name="Google Shape;442;p15"/>
          <p:cNvGrpSpPr/>
          <p:nvPr/>
        </p:nvGrpSpPr>
        <p:grpSpPr>
          <a:xfrm>
            <a:off x="3368034" y="2600287"/>
            <a:ext cx="2542437" cy="3425958"/>
            <a:chOff x="3456594" y="2364392"/>
            <a:chExt cx="2542437" cy="3425958"/>
          </a:xfrm>
        </p:grpSpPr>
        <p:sp>
          <p:nvSpPr>
            <p:cNvPr id="443" name="Google Shape;443;p15"/>
            <p:cNvSpPr/>
            <p:nvPr/>
          </p:nvSpPr>
          <p:spPr>
            <a:xfrm>
              <a:off x="3456594" y="2817582"/>
              <a:ext cx="2542437" cy="2972768"/>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44" name="Google Shape;444;p15"/>
            <p:cNvSpPr/>
            <p:nvPr/>
          </p:nvSpPr>
          <p:spPr>
            <a:xfrm>
              <a:off x="345659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文書で必要情報をご案内</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445" name="Google Shape;445;p15"/>
          <p:cNvGrpSpPr/>
          <p:nvPr/>
        </p:nvGrpSpPr>
        <p:grpSpPr>
          <a:xfrm>
            <a:off x="489260" y="2606669"/>
            <a:ext cx="2542437" cy="3425961"/>
            <a:chOff x="615904" y="2364392"/>
            <a:chExt cx="2542437" cy="3425961"/>
          </a:xfrm>
        </p:grpSpPr>
        <p:sp>
          <p:nvSpPr>
            <p:cNvPr id="446" name="Google Shape;446;p15"/>
            <p:cNvSpPr/>
            <p:nvPr/>
          </p:nvSpPr>
          <p:spPr>
            <a:xfrm>
              <a:off x="615904" y="2817582"/>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47" name="Google Shape;447;p15"/>
            <p:cNvSpPr/>
            <p:nvPr/>
          </p:nvSpPr>
          <p:spPr>
            <a:xfrm>
              <a:off x="61590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「楽楽明細」の基本設定を行う</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sp>
        <p:nvSpPr>
          <p:cNvPr id="448" name="Google Shape;448;p15"/>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利用登録機能を利用する場合</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449" name="Google Shape;449;p15"/>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18</a:t>
            </a:fld>
            <a:endParaRPr>
              <a:latin typeface="BIZ UDPゴシック" panose="020B0400000000000000" pitchFamily="50" charset="-128"/>
              <a:ea typeface="BIZ UDPゴシック" panose="020B0400000000000000" pitchFamily="50" charset="-128"/>
              <a:cs typeface="Arial"/>
              <a:sym typeface="Arial"/>
            </a:endParaRPr>
          </a:p>
        </p:txBody>
      </p:sp>
      <p:sp>
        <p:nvSpPr>
          <p:cNvPr id="450" name="Google Shape;450;p15"/>
          <p:cNvSpPr txBox="1"/>
          <p:nvPr/>
        </p:nvSpPr>
        <p:spPr>
          <a:xfrm>
            <a:off x="489260" y="1376363"/>
            <a:ext cx="11096670" cy="876502"/>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利用登録機能とは、「</a:t>
            </a:r>
            <a:r>
              <a:rPr lang="ja-JP" sz="13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楽楽明細」のログインURLとログインIDなどを事前にお取引先様にご案内</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し、</a:t>
            </a:r>
            <a:endPar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お取引先様ご自身でメールアドレスをご登録いただく機能です。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300"/>
              <a:buFont typeface="BIZ UDPGothic"/>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451" name="Google Shape;451;p15"/>
          <p:cNvSpPr/>
          <p:nvPr/>
        </p:nvSpPr>
        <p:spPr>
          <a:xfrm>
            <a:off x="1910377" y="1634704"/>
            <a:ext cx="5400000" cy="28800"/>
          </a:xfrm>
          <a:prstGeom prst="rect">
            <a:avLst/>
          </a:prstGeom>
          <a:solidFill>
            <a:schemeClr val="accent6"/>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52" name="Google Shape;452;p15"/>
          <p:cNvSpPr txBox="1"/>
          <p:nvPr/>
        </p:nvSpPr>
        <p:spPr>
          <a:xfrm>
            <a:off x="532444" y="3133412"/>
            <a:ext cx="2456067" cy="888828"/>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利用登録に必要な顧客名などの情報と、</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その他基本的な設定の登録を行います。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453" name="Google Shape;453;p15"/>
          <p:cNvSpPr txBox="1"/>
          <p:nvPr/>
        </p:nvSpPr>
        <p:spPr>
          <a:xfrm>
            <a:off x="6327234" y="3149062"/>
            <a:ext cx="2456067" cy="1128319"/>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お取引先様自身でマイページに</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ログインし、メールアドレスの登録と</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パスワードの設定を行います。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454" name="Google Shape;454;p15"/>
          <p:cNvSpPr txBox="1"/>
          <p:nvPr/>
        </p:nvSpPr>
        <p:spPr>
          <a:xfrm>
            <a:off x="3454404" y="3171529"/>
            <a:ext cx="2456067" cy="1241775"/>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お取引先様へ利用登録に</a:t>
            </a:r>
            <a:endParaRPr lang="en-US" alt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必要な情報を</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ご案内</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します</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455" name="Google Shape;455;p15"/>
          <p:cNvSpPr txBox="1"/>
          <p:nvPr/>
        </p:nvSpPr>
        <p:spPr>
          <a:xfrm>
            <a:off x="9402971" y="3133412"/>
            <a:ext cx="2182960" cy="888828"/>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登録されたデータが「楽楽明細」の</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顧客マスタに連携されます。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456" name="Google Shape;456;p15"/>
          <p:cNvPicPr preferRelativeResize="0"/>
          <p:nvPr/>
        </p:nvPicPr>
        <p:blipFill rotWithShape="1">
          <a:blip r:embed="rId3">
            <a:alphaModFix/>
          </a:blip>
          <a:srcRect/>
          <a:stretch/>
        </p:blipFill>
        <p:spPr>
          <a:xfrm>
            <a:off x="9973144" y="4363557"/>
            <a:ext cx="900000" cy="900000"/>
          </a:xfrm>
          <a:prstGeom prst="rect">
            <a:avLst/>
          </a:prstGeom>
          <a:noFill/>
          <a:ln>
            <a:noFill/>
          </a:ln>
        </p:spPr>
      </p:pic>
      <p:pic>
        <p:nvPicPr>
          <p:cNvPr id="457" name="Google Shape;457;p15"/>
          <p:cNvPicPr preferRelativeResize="0"/>
          <p:nvPr/>
        </p:nvPicPr>
        <p:blipFill rotWithShape="1">
          <a:blip r:embed="rId4">
            <a:alphaModFix/>
          </a:blip>
          <a:srcRect/>
          <a:stretch/>
        </p:blipFill>
        <p:spPr>
          <a:xfrm>
            <a:off x="7099191" y="4365087"/>
            <a:ext cx="900000" cy="900000"/>
          </a:xfrm>
          <a:prstGeom prst="rect">
            <a:avLst/>
          </a:prstGeom>
          <a:noFill/>
          <a:ln>
            <a:noFill/>
          </a:ln>
        </p:spPr>
      </p:pic>
      <p:pic>
        <p:nvPicPr>
          <p:cNvPr id="458" name="Google Shape;458;p15"/>
          <p:cNvPicPr preferRelativeResize="0"/>
          <p:nvPr/>
        </p:nvPicPr>
        <p:blipFill rotWithShape="1">
          <a:blip r:embed="rId5">
            <a:alphaModFix/>
          </a:blip>
          <a:srcRect/>
          <a:stretch/>
        </p:blipFill>
        <p:spPr>
          <a:xfrm>
            <a:off x="4298263" y="4363557"/>
            <a:ext cx="900000" cy="900000"/>
          </a:xfrm>
          <a:prstGeom prst="rect">
            <a:avLst/>
          </a:prstGeom>
          <a:noFill/>
          <a:ln>
            <a:noFill/>
          </a:ln>
        </p:spPr>
      </p:pic>
      <p:pic>
        <p:nvPicPr>
          <p:cNvPr id="459" name="Google Shape;459;p15"/>
          <p:cNvPicPr preferRelativeResize="0"/>
          <p:nvPr/>
        </p:nvPicPr>
        <p:blipFill rotWithShape="1">
          <a:blip r:embed="rId6">
            <a:alphaModFix/>
          </a:blip>
          <a:srcRect/>
          <a:stretch/>
        </p:blipFill>
        <p:spPr>
          <a:xfrm>
            <a:off x="1310105" y="4349014"/>
            <a:ext cx="900000" cy="900000"/>
          </a:xfrm>
          <a:prstGeom prst="rect">
            <a:avLst/>
          </a:prstGeom>
          <a:noFill/>
          <a:ln>
            <a:noFill/>
          </a:ln>
        </p:spPr>
      </p:pic>
      <p:cxnSp>
        <p:nvCxnSpPr>
          <p:cNvPr id="460" name="Google Shape;460;p15"/>
          <p:cNvCxnSpPr/>
          <p:nvPr/>
        </p:nvCxnSpPr>
        <p:spPr>
          <a:xfrm>
            <a:off x="3124611" y="4413304"/>
            <a:ext cx="243423" cy="0"/>
          </a:xfrm>
          <a:prstGeom prst="straightConnector1">
            <a:avLst/>
          </a:prstGeom>
          <a:noFill/>
          <a:ln w="12700" cap="flat" cmpd="sng">
            <a:solidFill>
              <a:schemeClr val="dk2"/>
            </a:solidFill>
            <a:prstDash val="solid"/>
            <a:miter lim="800000"/>
            <a:headEnd type="none" w="sm" len="sm"/>
            <a:tailEnd type="triangle" w="med" len="med"/>
          </a:ln>
        </p:spPr>
      </p:cxnSp>
      <p:cxnSp>
        <p:nvCxnSpPr>
          <p:cNvPr id="461" name="Google Shape;461;p15"/>
          <p:cNvCxnSpPr/>
          <p:nvPr/>
        </p:nvCxnSpPr>
        <p:spPr>
          <a:xfrm>
            <a:off x="6019482" y="4400406"/>
            <a:ext cx="243423" cy="0"/>
          </a:xfrm>
          <a:prstGeom prst="straightConnector1">
            <a:avLst/>
          </a:prstGeom>
          <a:noFill/>
          <a:ln w="12700" cap="flat" cmpd="sng">
            <a:solidFill>
              <a:schemeClr val="dk2"/>
            </a:solidFill>
            <a:prstDash val="solid"/>
            <a:miter lim="800000"/>
            <a:headEnd type="none" w="sm" len="sm"/>
            <a:tailEnd type="triangle" w="med" len="med"/>
          </a:ln>
        </p:spPr>
      </p:cxnSp>
      <p:cxnSp>
        <p:nvCxnSpPr>
          <p:cNvPr id="462" name="Google Shape;462;p15"/>
          <p:cNvCxnSpPr/>
          <p:nvPr/>
        </p:nvCxnSpPr>
        <p:spPr>
          <a:xfrm>
            <a:off x="8908503" y="4400406"/>
            <a:ext cx="243423" cy="0"/>
          </a:xfrm>
          <a:prstGeom prst="straightConnector1">
            <a:avLst/>
          </a:prstGeom>
          <a:noFill/>
          <a:ln w="12700" cap="flat" cmpd="sng">
            <a:solidFill>
              <a:schemeClr val="dk2"/>
            </a:solidFill>
            <a:prstDash val="solid"/>
            <a:miter lim="800000"/>
            <a:headEnd type="none" w="sm" len="sm"/>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pSp>
        <p:nvGrpSpPr>
          <p:cNvPr id="468" name="Google Shape;468;p16"/>
          <p:cNvGrpSpPr/>
          <p:nvPr/>
        </p:nvGrpSpPr>
        <p:grpSpPr>
          <a:xfrm>
            <a:off x="9170138" y="2600287"/>
            <a:ext cx="2542437" cy="3425961"/>
            <a:chOff x="615904" y="2364392"/>
            <a:chExt cx="2542437" cy="3425961"/>
          </a:xfrm>
        </p:grpSpPr>
        <p:sp>
          <p:nvSpPr>
            <p:cNvPr id="469" name="Google Shape;469;p16"/>
            <p:cNvSpPr/>
            <p:nvPr/>
          </p:nvSpPr>
          <p:spPr>
            <a:xfrm>
              <a:off x="615904" y="2817582"/>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70" name="Google Shape;470;p16"/>
            <p:cNvSpPr/>
            <p:nvPr/>
          </p:nvSpPr>
          <p:spPr>
            <a:xfrm>
              <a:off x="61590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マイページにログイン</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475" name="Google Shape;475;p16"/>
          <p:cNvGrpSpPr/>
          <p:nvPr/>
        </p:nvGrpSpPr>
        <p:grpSpPr>
          <a:xfrm>
            <a:off x="479425" y="2600287"/>
            <a:ext cx="2542437" cy="3454989"/>
            <a:chOff x="615904" y="2364392"/>
            <a:chExt cx="2542437" cy="3454989"/>
          </a:xfrm>
        </p:grpSpPr>
        <p:sp>
          <p:nvSpPr>
            <p:cNvPr id="476" name="Google Shape;476;p16"/>
            <p:cNvSpPr/>
            <p:nvPr/>
          </p:nvSpPr>
          <p:spPr>
            <a:xfrm>
              <a:off x="615904" y="2846610"/>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77" name="Google Shape;477;p16"/>
            <p:cNvSpPr/>
            <p:nvPr/>
          </p:nvSpPr>
          <p:spPr>
            <a:xfrm>
              <a:off x="615904" y="2364392"/>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書面などでメールアドレス収集</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sp>
        <p:nvSpPr>
          <p:cNvPr id="478" name="Google Shape;478;p16"/>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利用登録機能を利用しない場合</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479" name="Google Shape;479;p1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19</a:t>
            </a:fld>
            <a:endParaRPr>
              <a:latin typeface="BIZ UDPゴシック" panose="020B0400000000000000" pitchFamily="50" charset="-128"/>
              <a:ea typeface="BIZ UDPゴシック" panose="020B0400000000000000" pitchFamily="50" charset="-128"/>
              <a:cs typeface="Arial"/>
              <a:sym typeface="Arial"/>
            </a:endParaRPr>
          </a:p>
        </p:txBody>
      </p:sp>
      <p:sp>
        <p:nvSpPr>
          <p:cNvPr id="481" name="Google Shape;481;p16"/>
          <p:cNvSpPr txBox="1"/>
          <p:nvPr/>
        </p:nvSpPr>
        <p:spPr>
          <a:xfrm>
            <a:off x="738780" y="3163747"/>
            <a:ext cx="2023723" cy="888828"/>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書面や電話などでお取引先様の</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メールアドレスを収集します。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484" name="Google Shape;484;p16"/>
          <p:cNvSpPr txBox="1"/>
          <p:nvPr/>
        </p:nvSpPr>
        <p:spPr>
          <a:xfrm>
            <a:off x="9311237" y="3171998"/>
            <a:ext cx="2252086" cy="1042638"/>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お取引先様にてパスワード</a:t>
            </a:r>
            <a:r>
              <a:rPr lang="ja-JP" altLang="en-US" sz="1100" dirty="0">
                <a:solidFill>
                  <a:schemeClr val="dk1"/>
                </a:solidFill>
                <a:latin typeface="BIZ UDPゴシック" panose="020B0400000000000000" pitchFamily="50" charset="-128"/>
                <a:ea typeface="BIZ UDPゴシック" panose="020B0400000000000000" pitchFamily="50" charset="-128"/>
              </a:rPr>
              <a:t>の設定が完了すると、</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「楽楽明細」のマイページにログイン</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が</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可能となります。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485" name="Google Shape;485;p16"/>
          <p:cNvPicPr preferRelativeResize="0"/>
          <p:nvPr/>
        </p:nvPicPr>
        <p:blipFill rotWithShape="1">
          <a:blip r:embed="rId3">
            <a:alphaModFix/>
          </a:blip>
          <a:srcRect/>
          <a:stretch/>
        </p:blipFill>
        <p:spPr>
          <a:xfrm>
            <a:off x="9991359" y="4667051"/>
            <a:ext cx="900000" cy="900000"/>
          </a:xfrm>
          <a:prstGeom prst="rect">
            <a:avLst/>
          </a:prstGeom>
          <a:noFill/>
          <a:ln>
            <a:noFill/>
          </a:ln>
        </p:spPr>
      </p:pic>
      <p:pic>
        <p:nvPicPr>
          <p:cNvPr id="490" name="Google Shape;490;p16"/>
          <p:cNvPicPr preferRelativeResize="0"/>
          <p:nvPr/>
        </p:nvPicPr>
        <p:blipFill rotWithShape="1">
          <a:blip r:embed="rId4">
            <a:alphaModFix/>
          </a:blip>
          <a:srcRect/>
          <a:stretch/>
        </p:blipFill>
        <p:spPr>
          <a:xfrm>
            <a:off x="1300641" y="4667051"/>
            <a:ext cx="900000" cy="900000"/>
          </a:xfrm>
          <a:prstGeom prst="rect">
            <a:avLst/>
          </a:prstGeom>
          <a:noFill/>
          <a:ln>
            <a:noFill/>
          </a:ln>
        </p:spPr>
      </p:pic>
      <p:cxnSp>
        <p:nvCxnSpPr>
          <p:cNvPr id="491" name="Google Shape;491;p16"/>
          <p:cNvCxnSpPr/>
          <p:nvPr/>
        </p:nvCxnSpPr>
        <p:spPr>
          <a:xfrm>
            <a:off x="3082497" y="4291341"/>
            <a:ext cx="243423" cy="0"/>
          </a:xfrm>
          <a:prstGeom prst="straightConnector1">
            <a:avLst/>
          </a:prstGeom>
          <a:noFill/>
          <a:ln w="12700" cap="flat" cmpd="sng">
            <a:solidFill>
              <a:schemeClr val="dk2"/>
            </a:solidFill>
            <a:prstDash val="solid"/>
            <a:miter lim="800000"/>
            <a:headEnd type="none" w="sm" len="sm"/>
            <a:tailEnd type="triangle" w="med" len="med"/>
          </a:ln>
        </p:spPr>
      </p:cxnSp>
      <p:cxnSp>
        <p:nvCxnSpPr>
          <p:cNvPr id="492" name="Google Shape;492;p16"/>
          <p:cNvCxnSpPr/>
          <p:nvPr/>
        </p:nvCxnSpPr>
        <p:spPr>
          <a:xfrm>
            <a:off x="6002206" y="4291341"/>
            <a:ext cx="243423" cy="0"/>
          </a:xfrm>
          <a:prstGeom prst="straightConnector1">
            <a:avLst/>
          </a:prstGeom>
          <a:noFill/>
          <a:ln w="12700" cap="flat" cmpd="sng">
            <a:solidFill>
              <a:schemeClr val="dk2"/>
            </a:solidFill>
            <a:prstDash val="solid"/>
            <a:miter lim="800000"/>
            <a:headEnd type="none" w="sm" len="sm"/>
            <a:tailEnd type="triangle" w="med" len="med"/>
          </a:ln>
        </p:spPr>
      </p:cxnSp>
      <p:cxnSp>
        <p:nvCxnSpPr>
          <p:cNvPr id="493" name="Google Shape;493;p16"/>
          <p:cNvCxnSpPr/>
          <p:nvPr/>
        </p:nvCxnSpPr>
        <p:spPr>
          <a:xfrm>
            <a:off x="8895803" y="4277382"/>
            <a:ext cx="243423" cy="0"/>
          </a:xfrm>
          <a:prstGeom prst="straightConnector1">
            <a:avLst/>
          </a:prstGeom>
          <a:noFill/>
          <a:ln w="12700" cap="flat" cmpd="sng">
            <a:solidFill>
              <a:schemeClr val="dk2"/>
            </a:solidFill>
            <a:prstDash val="solid"/>
            <a:miter lim="800000"/>
            <a:headEnd type="none" w="sm" len="sm"/>
            <a:tailEnd type="triangle" w="med" len="med"/>
          </a:ln>
        </p:spPr>
      </p:cxnSp>
      <p:sp>
        <p:nvSpPr>
          <p:cNvPr id="480" name="Google Shape;480;p16"/>
          <p:cNvSpPr txBox="1"/>
          <p:nvPr/>
        </p:nvSpPr>
        <p:spPr>
          <a:xfrm>
            <a:off x="512977" y="1372970"/>
            <a:ext cx="10807272" cy="1288170"/>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利用登録機能を利用しない場合は、発行企業にてお取引先様へ書面などでメールアドレスを確認いただき、「楽楽明細」に直接登録をします。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その後、WEB利用ステータスを「利用中」に変更すると、マイページのログインに必要なメールがお取引先様へメール通知され、</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お取引先様がマイページにログイン可能となります。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nvGrpSpPr>
          <p:cNvPr id="3" name="グループ化 2">
            <a:extLst>
              <a:ext uri="{FF2B5EF4-FFF2-40B4-BE49-F238E27FC236}">
                <a16:creationId xmlns:a16="http://schemas.microsoft.com/office/drawing/2014/main" id="{F96F7C7A-F837-9D3D-A479-B1D487382346}"/>
              </a:ext>
            </a:extLst>
          </p:cNvPr>
          <p:cNvGrpSpPr/>
          <p:nvPr/>
        </p:nvGrpSpPr>
        <p:grpSpPr>
          <a:xfrm>
            <a:off x="3374176" y="2604697"/>
            <a:ext cx="2543549" cy="3426281"/>
            <a:chOff x="3374176" y="2604697"/>
            <a:chExt cx="2543549" cy="3426281"/>
          </a:xfrm>
        </p:grpSpPr>
        <p:sp>
          <p:nvSpPr>
            <p:cNvPr id="473" name="Google Shape;473;p16"/>
            <p:cNvSpPr/>
            <p:nvPr/>
          </p:nvSpPr>
          <p:spPr>
            <a:xfrm>
              <a:off x="3375288" y="3058207"/>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83" name="Google Shape;483;p16"/>
            <p:cNvSpPr txBox="1"/>
            <p:nvPr/>
          </p:nvSpPr>
          <p:spPr>
            <a:xfrm>
              <a:off x="3424200" y="3154222"/>
              <a:ext cx="2442387" cy="1241252"/>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収集したメールアドレスを「楽楽明細」の</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顧客マスタへ登録します。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その後、WEB利用ステータスを</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「利用中」に変更します。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486" name="Google Shape;486;p16"/>
            <p:cNvPicPr preferRelativeResize="0"/>
            <p:nvPr/>
          </p:nvPicPr>
          <p:blipFill rotWithShape="1">
            <a:blip r:embed="rId5">
              <a:alphaModFix/>
            </a:blip>
            <a:srcRect/>
            <a:stretch/>
          </p:blipFill>
          <p:spPr>
            <a:xfrm>
              <a:off x="4192107" y="4667051"/>
              <a:ext cx="900000" cy="900000"/>
            </a:xfrm>
            <a:prstGeom prst="rect">
              <a:avLst/>
            </a:prstGeom>
            <a:noFill/>
            <a:ln>
              <a:noFill/>
            </a:ln>
          </p:spPr>
        </p:pic>
        <p:sp>
          <p:nvSpPr>
            <p:cNvPr id="471" name="Google Shape;471;p16"/>
            <p:cNvSpPr/>
            <p:nvPr/>
          </p:nvSpPr>
          <p:spPr>
            <a:xfrm>
              <a:off x="3374176" y="2604697"/>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「楽楽明細」に</a:t>
              </a: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メールアドレス登録</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grpSp>
        <p:nvGrpSpPr>
          <p:cNvPr id="11" name="グループ化 10">
            <a:extLst>
              <a:ext uri="{FF2B5EF4-FFF2-40B4-BE49-F238E27FC236}">
                <a16:creationId xmlns:a16="http://schemas.microsoft.com/office/drawing/2014/main" id="{3ABF3918-64E6-DBDC-B455-F0728FA0EF56}"/>
              </a:ext>
            </a:extLst>
          </p:cNvPr>
          <p:cNvGrpSpPr/>
          <p:nvPr/>
        </p:nvGrpSpPr>
        <p:grpSpPr>
          <a:xfrm>
            <a:off x="6265863" y="2600287"/>
            <a:ext cx="2598454" cy="3441626"/>
            <a:chOff x="6265863" y="2600287"/>
            <a:chExt cx="2598454" cy="3441626"/>
          </a:xfrm>
        </p:grpSpPr>
        <p:sp>
          <p:nvSpPr>
            <p:cNvPr id="482" name="Google Shape;482;p16"/>
            <p:cNvSpPr txBox="1"/>
            <p:nvPr/>
          </p:nvSpPr>
          <p:spPr>
            <a:xfrm>
              <a:off x="6291479" y="3160842"/>
              <a:ext cx="2572838" cy="1091477"/>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100"/>
                <a:buFont typeface="BIZ UDPGothic"/>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お取引先様へメール2通が送られます。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・ログインIDのお知らせ</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ctr" rtl="0">
                <a:lnSpc>
                  <a:spcPct val="150000"/>
                </a:lnSpc>
                <a:spcBef>
                  <a:spcPts val="0"/>
                </a:spcBef>
                <a:spcAft>
                  <a:spcPts val="0"/>
                </a:spcAft>
                <a:buClr>
                  <a:schemeClr val="dk1"/>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・パスワード設定のご案内</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487" name="Google Shape;487;p16"/>
            <p:cNvPicPr preferRelativeResize="0"/>
            <p:nvPr/>
          </p:nvPicPr>
          <p:blipFill rotWithShape="1">
            <a:blip r:embed="rId6">
              <a:alphaModFix/>
            </a:blip>
            <a:srcRect/>
            <a:stretch/>
          </p:blipFill>
          <p:spPr>
            <a:xfrm>
              <a:off x="7087081" y="4669786"/>
              <a:ext cx="900000" cy="900000"/>
            </a:xfrm>
            <a:prstGeom prst="rect">
              <a:avLst/>
            </a:prstGeom>
            <a:noFill/>
            <a:ln>
              <a:noFill/>
            </a:ln>
          </p:spPr>
        </p:pic>
        <p:sp>
          <p:nvSpPr>
            <p:cNvPr id="489" name="Google Shape;489;p16"/>
            <p:cNvSpPr/>
            <p:nvPr/>
          </p:nvSpPr>
          <p:spPr>
            <a:xfrm>
              <a:off x="6268869" y="3069142"/>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74" name="Google Shape;474;p16"/>
            <p:cNvSpPr/>
            <p:nvPr/>
          </p:nvSpPr>
          <p:spPr>
            <a:xfrm>
              <a:off x="6265863" y="2600287"/>
              <a:ext cx="2542437" cy="540000"/>
            </a:xfrm>
            <a:prstGeom prst="rect">
              <a:avLst/>
            </a:prstGeom>
            <a:solidFill>
              <a:schemeClr val="dk2"/>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お取引先様へメール通知</a:t>
              </a: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本資料の活用方法</a:t>
            </a:r>
            <a:endParaRPr dirty="0"/>
          </a:p>
        </p:txBody>
      </p:sp>
      <p:sp>
        <p:nvSpPr>
          <p:cNvPr id="99" name="Google Shape;99;p2"/>
          <p:cNvSpPr txBox="1">
            <a:spLocks noGrp="1"/>
          </p:cNvSpPr>
          <p:nvPr>
            <p:ph type="body" idx="1"/>
          </p:nvPr>
        </p:nvSpPr>
        <p:spPr>
          <a:xfrm>
            <a:off x="479425" y="1376362"/>
            <a:ext cx="11233150" cy="793750"/>
          </a:xfrm>
          <a:prstGeom prst="rect">
            <a:avLst/>
          </a:prstGeom>
          <a:noFill/>
          <a:ln>
            <a:noFill/>
          </a:ln>
        </p:spPr>
        <p:txBody>
          <a:bodyPr spcFirstLastPara="1" wrap="square" lIns="0" tIns="0" rIns="0" bIns="0" anchor="t" anchorCtr="0">
            <a:noAutofit/>
          </a:bodyPr>
          <a:lstStyle/>
          <a:p>
            <a:pPr marL="0" lvl="0" indent="0" algn="l" rtl="0">
              <a:lnSpc>
                <a:spcPct val="135000"/>
              </a:lnSpc>
              <a:spcBef>
                <a:spcPts val="0"/>
              </a:spcBef>
              <a:spcAft>
                <a:spcPts val="0"/>
              </a:spcAft>
              <a:buClr>
                <a:schemeClr val="dk1"/>
              </a:buClr>
              <a:buSzPts val="1300"/>
              <a:buNone/>
            </a:pPr>
            <a:r>
              <a:rPr lang="ja-JP" altLang="en-US" b="1" dirty="0">
                <a:solidFill>
                  <a:srgbClr val="267D00"/>
                </a:solidFill>
                <a:latin typeface="BIZ UDPゴシック" panose="020B0400000000000000" pitchFamily="50" charset="-128"/>
                <a:ea typeface="BIZ UDPゴシック" panose="020B0400000000000000" pitchFamily="50" charset="-128"/>
                <a:cs typeface="Arial"/>
                <a:sym typeface="Arial"/>
              </a:rPr>
              <a:t>本資料では、「楽楽明細」利用ユーザーの過去事例を基に、貴社の社内説明会のターゲットに合わせて項目を分類しています。</a:t>
            </a:r>
            <a:endParaRPr b="1" dirty="0">
              <a:solidFill>
                <a:srgbClr val="267D00"/>
              </a:solidFill>
              <a:latin typeface="BIZ UDPゴシック" panose="020B0400000000000000" pitchFamily="50" charset="-128"/>
              <a:ea typeface="BIZ UDPゴシック" panose="020B0400000000000000" pitchFamily="50" charset="-128"/>
              <a:cs typeface="Arial"/>
              <a:sym typeface="Arial"/>
            </a:endParaRPr>
          </a:p>
        </p:txBody>
      </p:sp>
      <p:sp>
        <p:nvSpPr>
          <p:cNvPr id="100" name="Google Shape;100;p2"/>
          <p:cNvSpPr txBox="1"/>
          <p:nvPr/>
        </p:nvSpPr>
        <p:spPr>
          <a:xfrm>
            <a:off x="10834618" y="6510664"/>
            <a:ext cx="877957" cy="1616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altLang="ja-JP" sz="700" b="0" i="0" u="none" strike="noStrike" cap="none">
                <a:solidFill>
                  <a:schemeClr val="dk1"/>
                </a:solidFill>
                <a:latin typeface="BIZ UDPGothic"/>
                <a:ea typeface="BIZ UDPGothic"/>
                <a:cs typeface="BIZ UDPGothic"/>
                <a:sym typeface="BIZ UDPGothic"/>
              </a:rPr>
              <a:t>2</a:t>
            </a:fld>
            <a:endParaRPr sz="700" b="0" i="0" u="none" strike="noStrike" cap="none">
              <a:solidFill>
                <a:schemeClr val="dk1"/>
              </a:solidFill>
              <a:latin typeface="BIZ UDPGothic"/>
              <a:ea typeface="BIZ UDPGothic"/>
              <a:cs typeface="BIZ UDPGothic"/>
              <a:sym typeface="BIZ UDPGothic"/>
            </a:endParaRPr>
          </a:p>
        </p:txBody>
      </p:sp>
      <p:graphicFrame>
        <p:nvGraphicFramePr>
          <p:cNvPr id="101" name="Google Shape;101;p2"/>
          <p:cNvGraphicFramePr/>
          <p:nvPr>
            <p:extLst>
              <p:ext uri="{D42A27DB-BD31-4B8C-83A1-F6EECF244321}">
                <p14:modId xmlns:p14="http://schemas.microsoft.com/office/powerpoint/2010/main" val="2664960527"/>
              </p:ext>
            </p:extLst>
          </p:nvPr>
        </p:nvGraphicFramePr>
        <p:xfrm>
          <a:off x="749500" y="2965268"/>
          <a:ext cx="10693000" cy="1868539"/>
        </p:xfrm>
        <a:graphic>
          <a:graphicData uri="http://schemas.openxmlformats.org/drawingml/2006/table">
            <a:tbl>
              <a:tblPr firstRow="1" bandRow="1">
                <a:noFill/>
              </a:tblPr>
              <a:tblGrid>
                <a:gridCol w="528608">
                  <a:extLst>
                    <a:ext uri="{9D8B030D-6E8A-4147-A177-3AD203B41FA5}">
                      <a16:colId xmlns:a16="http://schemas.microsoft.com/office/drawing/2014/main" val="20000"/>
                    </a:ext>
                  </a:extLst>
                </a:gridCol>
                <a:gridCol w="4192128">
                  <a:extLst>
                    <a:ext uri="{9D8B030D-6E8A-4147-A177-3AD203B41FA5}">
                      <a16:colId xmlns:a16="http://schemas.microsoft.com/office/drawing/2014/main" val="20001"/>
                    </a:ext>
                  </a:extLst>
                </a:gridCol>
                <a:gridCol w="5150534">
                  <a:extLst>
                    <a:ext uri="{9D8B030D-6E8A-4147-A177-3AD203B41FA5}">
                      <a16:colId xmlns:a16="http://schemas.microsoft.com/office/drawing/2014/main" val="20002"/>
                    </a:ext>
                  </a:extLst>
                </a:gridCol>
                <a:gridCol w="821730">
                  <a:extLst>
                    <a:ext uri="{9D8B030D-6E8A-4147-A177-3AD203B41FA5}">
                      <a16:colId xmlns:a16="http://schemas.microsoft.com/office/drawing/2014/main" val="3507125338"/>
                    </a:ext>
                  </a:extLst>
                </a:gridCol>
              </a:tblGrid>
              <a:tr h="396325">
                <a:tc>
                  <a:txBody>
                    <a:bodyPr/>
                    <a:lstStyle/>
                    <a:p>
                      <a:pPr marL="0" marR="0" lvl="0" indent="0" algn="ctr"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項目分類</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ターゲット</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b="0" u="none" strike="noStrike" cap="none" dirty="0">
                          <a:solidFill>
                            <a:schemeClr val="tx1"/>
                          </a:solidFill>
                          <a:latin typeface="BIZ UDPゴシック" panose="020B0400000000000000" pitchFamily="50" charset="-128"/>
                          <a:ea typeface="BIZ UDPゴシック" panose="020B0400000000000000" pitchFamily="50" charset="-128"/>
                        </a:rPr>
                        <a:t>ページ</a:t>
                      </a:r>
                      <a:endParaRPr sz="1000" b="0" u="none" strike="noStrike" cap="none" dirty="0">
                        <a:solidFill>
                          <a:schemeClr val="tx1"/>
                        </a:solidFill>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396325">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概略</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社内説明会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※帳票発行業務に直接携わることはないが、全体把握が必要な方向け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概要や全体把握が</a:t>
                      </a:r>
                      <a:r>
                        <a:rPr lang="ja-JP" altLang="en-US" sz="1000" u="none" strike="noStrike" cap="none" dirty="0">
                          <a:solidFill>
                            <a:schemeClr val="tx1"/>
                          </a:solidFill>
                        </a:rPr>
                        <a:t>できます</a:t>
                      </a:r>
                      <a:r>
                        <a:rPr lang="ja-JP" sz="1000" u="none" strike="noStrike" cap="none" dirty="0">
                          <a:solidFill>
                            <a:schemeClr val="tx1"/>
                          </a:solidFill>
                        </a:rPr>
                        <a:t>。</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概要</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部門説明会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※「楽楽明細」の運用には直接かかわらないが、お取引先様から</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　</a:t>
                      </a:r>
                      <a:r>
                        <a:rPr lang="ja-JP" sz="1000" u="none" strike="noStrike" cap="none" dirty="0">
                          <a:solidFill>
                            <a:schemeClr val="tx1"/>
                          </a:solidFill>
                        </a:rPr>
                        <a:t>お</a:t>
                      </a:r>
                      <a:r>
                        <a:rPr lang="ja-JP" altLang="en-US" sz="1000" u="none" strike="noStrike" cap="none" dirty="0">
                          <a:solidFill>
                            <a:schemeClr val="tx1"/>
                          </a:solidFill>
                        </a:rPr>
                        <a:t>問い合わせ</a:t>
                      </a:r>
                      <a:r>
                        <a:rPr lang="ja-JP" sz="1000" u="none" strike="noStrike" cap="none" dirty="0">
                          <a:solidFill>
                            <a:schemeClr val="tx1"/>
                          </a:solidFill>
                        </a:rPr>
                        <a:t>を受ける可能性がある方向け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「楽楽明細」運用開始に向けての事前準備と</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運用の流れが把握できます。</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25P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実務ご担当者様</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※「楽楽明細」のご運用担当者様向け</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「楽楽明細」運用に向けてのよくある質問なども含め詳細把握ができます。</a:t>
                      </a: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20</a:t>
            </a:fld>
            <a:endParaRPr/>
          </a:p>
        </p:txBody>
      </p:sp>
      <p:sp>
        <p:nvSpPr>
          <p:cNvPr id="395" name="Google Shape;395;p14"/>
          <p:cNvSpPr txBox="1"/>
          <p:nvPr/>
        </p:nvSpPr>
        <p:spPr>
          <a:xfrm>
            <a:off x="479425" y="392539"/>
            <a:ext cx="9507855" cy="79375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2"/>
              </a:buClr>
              <a:buSzPts val="2300"/>
              <a:buFont typeface="BIZ UDPGothic"/>
              <a:buNone/>
            </a:pPr>
            <a:r>
              <a:rPr lang="ja-JP" sz="2300" b="1" i="0" u="none" strike="noStrike" cap="none" dirty="0">
                <a:solidFill>
                  <a:schemeClr val="dk2"/>
                </a:solidFill>
                <a:latin typeface="BIZ UDPGothic"/>
                <a:ea typeface="BIZ UDPGothic"/>
                <a:cs typeface="BIZ UDPGothic"/>
                <a:sym typeface="BIZ UDPGothic"/>
              </a:rPr>
              <a:t>WEB化のご案内の流れ</a:t>
            </a:r>
            <a:endParaRPr sz="1400" b="0" i="0" u="none" strike="noStrike" cap="none" dirty="0">
              <a:solidFill>
                <a:srgbClr val="000000"/>
              </a:solidFill>
              <a:latin typeface="Arial"/>
              <a:ea typeface="Arial"/>
              <a:cs typeface="Arial"/>
              <a:sym typeface="Arial"/>
            </a:endParaRPr>
          </a:p>
        </p:txBody>
      </p:sp>
      <p:sp>
        <p:nvSpPr>
          <p:cNvPr id="396" name="Google Shape;396;p14"/>
          <p:cNvSpPr txBox="1">
            <a:spLocks noGrp="1"/>
          </p:cNvSpPr>
          <p:nvPr>
            <p:ph type="body" idx="1"/>
          </p:nvPr>
        </p:nvSpPr>
        <p:spPr>
          <a:xfrm>
            <a:off x="479424" y="1376361"/>
            <a:ext cx="11233149" cy="324845"/>
          </a:xfrm>
          <a:prstGeom prst="rect">
            <a:avLst/>
          </a:prstGeom>
          <a:noFill/>
          <a:ln>
            <a:noFill/>
          </a:ln>
        </p:spPr>
        <p:txBody>
          <a:bodyPr spcFirstLastPara="1" wrap="square" lIns="0" tIns="0" rIns="0" bIns="0" anchor="t" anchorCtr="0">
            <a:noAutofit/>
          </a:bodyPr>
          <a:lstStyle/>
          <a:p>
            <a:pPr marL="0" lvl="0" indent="0" algn="l" rtl="0">
              <a:lnSpc>
                <a:spcPct val="135000"/>
              </a:lnSpc>
              <a:spcBef>
                <a:spcPts val="0"/>
              </a:spcBef>
              <a:spcAft>
                <a:spcPts val="0"/>
              </a:spcAft>
              <a:buClr>
                <a:schemeClr val="accent1"/>
              </a:buClr>
              <a:buSzPts val="1300"/>
              <a:buNone/>
            </a:pPr>
            <a:r>
              <a:rPr lang="ja-JP" sz="1600" b="1" dirty="0">
                <a:solidFill>
                  <a:schemeClr val="accent1"/>
                </a:solidFill>
              </a:rPr>
              <a:t>お取引先様へ送付予定のご案内文書のサンプル</a:t>
            </a:r>
            <a:endParaRPr sz="1600" b="1" dirty="0"/>
          </a:p>
        </p:txBody>
      </p:sp>
      <p:sp>
        <p:nvSpPr>
          <p:cNvPr id="397" name="Google Shape;397;p14"/>
          <p:cNvSpPr txBox="1"/>
          <p:nvPr/>
        </p:nvSpPr>
        <p:spPr>
          <a:xfrm>
            <a:off x="168340" y="907456"/>
            <a:ext cx="11233149" cy="397020"/>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chemeClr val="dk2"/>
              </a:buClr>
              <a:buSzPts val="1300"/>
              <a:buFont typeface="BIZ UDPGothic"/>
              <a:buNone/>
            </a:pPr>
            <a:endParaRPr sz="1300" b="1" i="0" u="none" strike="noStrike" cap="none">
              <a:solidFill>
                <a:schemeClr val="accent1"/>
              </a:solidFill>
              <a:latin typeface="BIZ UDPGothic"/>
              <a:ea typeface="BIZ UDPGothic"/>
              <a:cs typeface="BIZ UDPGothic"/>
              <a:sym typeface="BIZ UDPGothic"/>
            </a:endParaRPr>
          </a:p>
        </p:txBody>
      </p:sp>
      <p:sp>
        <p:nvSpPr>
          <p:cNvPr id="398" name="Google Shape;398;p14"/>
          <p:cNvSpPr/>
          <p:nvPr/>
        </p:nvSpPr>
        <p:spPr>
          <a:xfrm>
            <a:off x="4495934" y="1701206"/>
            <a:ext cx="3200128" cy="4483932"/>
          </a:xfrm>
          <a:prstGeom prst="rect">
            <a:avLst/>
          </a:prstGeom>
          <a:solidFill>
            <a:schemeClr val="accent5"/>
          </a:solidFill>
          <a:ln>
            <a:noFill/>
          </a:ln>
        </p:spPr>
        <p:txBody>
          <a:bodyPr spcFirstLastPara="1" wrap="square" lIns="108000" tIns="108000" rIns="108000" bIns="108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ご案内文書貼り付け</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solidFill>
                  <a:srgbClr val="D2D2D2"/>
                </a:solidFill>
              </a:rPr>
              <a:t>１</a:t>
            </a:r>
            <a:r>
              <a:rPr lang="en-US" altLang="ja-JP" dirty="0">
                <a:solidFill>
                  <a:srgbClr val="D2D2D2"/>
                </a:solidFill>
              </a:rPr>
              <a:t>.</a:t>
            </a:r>
            <a:r>
              <a:rPr lang="ja-JP" altLang="en-US" dirty="0">
                <a:solidFill>
                  <a:srgbClr val="D2D2D2"/>
                </a:solidFill>
              </a:rPr>
              <a:t>「楽楽明細」の導入目的</a:t>
            </a:r>
          </a:p>
          <a:p>
            <a:pPr marL="0" indent="0">
              <a:lnSpc>
                <a:spcPct val="140000"/>
              </a:lnSpc>
              <a:buFont typeface="BIZ UDPGothic"/>
              <a:buNone/>
            </a:pPr>
            <a:r>
              <a:rPr lang="ja-JP" altLang="en-US" dirty="0">
                <a:solidFill>
                  <a:srgbClr val="D2D2D2"/>
                </a:solidFill>
              </a:rPr>
              <a:t>２</a:t>
            </a:r>
            <a:r>
              <a:rPr lang="en-US" altLang="ja-JP" dirty="0">
                <a:solidFill>
                  <a:srgbClr val="D2D2D2"/>
                </a:solidFill>
              </a:rPr>
              <a:t>.</a:t>
            </a:r>
            <a:r>
              <a:rPr lang="ja-JP" altLang="en-US" dirty="0">
                <a:solidFill>
                  <a:srgbClr val="D2D2D2"/>
                </a:solidFill>
              </a:rPr>
              <a:t>基本設定</a:t>
            </a:r>
          </a:p>
          <a:p>
            <a:pPr marL="0" indent="0">
              <a:lnSpc>
                <a:spcPct val="140000"/>
              </a:lnSpc>
              <a:buFont typeface="BIZ UDPGothic"/>
              <a:buNone/>
            </a:pPr>
            <a:r>
              <a:rPr lang="en-US" altLang="ja-JP" dirty="0">
                <a:solidFill>
                  <a:srgbClr val="D2D2D2"/>
                </a:solidFill>
              </a:rPr>
              <a:t>3.WEB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Font typeface="BIZ UDPGothic"/>
              <a:buNone/>
            </a:pPr>
            <a:r>
              <a:rPr lang="en-US" altLang="ja-JP" dirty="0">
                <a:solidFill>
                  <a:schemeClr val="tx1"/>
                </a:solidFill>
              </a:rPr>
              <a:t>4.</a:t>
            </a:r>
            <a:r>
              <a:rPr lang="ja-JP" altLang="en-US" dirty="0">
                <a:solidFill>
                  <a:schemeClr val="tx1"/>
                </a:solidFill>
              </a:rPr>
              <a:t>帳票の発行に向けて</a:t>
            </a:r>
          </a:p>
          <a:p>
            <a:pPr marL="0" indent="0">
              <a:lnSpc>
                <a:spcPct val="140000"/>
              </a:lnSpc>
              <a:buFont typeface="BIZ UDPGothic"/>
              <a:buNone/>
            </a:pPr>
            <a:r>
              <a:rPr lang="en-US" altLang="ja-JP" dirty="0">
                <a:solidFill>
                  <a:srgbClr val="D2D2D2"/>
                </a:solidFill>
              </a:rPr>
              <a:t>5.</a:t>
            </a:r>
            <a:r>
              <a:rPr lang="ja-JP" altLang="en-US" dirty="0">
                <a:solidFill>
                  <a:srgbClr val="D2D2D2"/>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21</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B0D4FCD2-8054-938E-B30E-E6D84195CE57}"/>
              </a:ext>
            </a:extLst>
          </p:cNvPr>
          <p:cNvSpPr/>
          <p:nvPr/>
        </p:nvSpPr>
        <p:spPr>
          <a:xfrm>
            <a:off x="-3371850" y="25238"/>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3098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412" name="Google Shape;412;p4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22</a:t>
            </a:fld>
            <a:endParaRPr>
              <a:latin typeface="BIZ UDPゴシック" panose="020B0400000000000000" pitchFamily="50" charset="-128"/>
              <a:ea typeface="BIZ UDPゴシック" panose="020B0400000000000000" pitchFamily="50" charset="-128"/>
            </a:endParaRPr>
          </a:p>
        </p:txBody>
      </p:sp>
      <p:sp>
        <p:nvSpPr>
          <p:cNvPr id="413" name="Google Shape;413;p40"/>
          <p:cNvSpPr txBox="1"/>
          <p:nvPr/>
        </p:nvSpPr>
        <p:spPr>
          <a:xfrm>
            <a:off x="488949" y="1817098"/>
            <a:ext cx="11223624" cy="825146"/>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必要と思われる設定が完了した段階で、実際の運用をイメージしたテストと、最終チェックを行います。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目的 ： ①取込・発行の操作が</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想定している運用どおり</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に動作するかを確認する</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目的 ： </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②運用開始前の一連の手順を確認する</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420" name="Google Shape;420;p40"/>
          <p:cNvSpPr txBox="1"/>
          <p:nvPr/>
        </p:nvSpPr>
        <p:spPr>
          <a:xfrm>
            <a:off x="7065584" y="5422347"/>
            <a:ext cx="975624" cy="172922"/>
          </a:xfrm>
          <a:prstGeom prst="rect">
            <a:avLst/>
          </a:prstGeom>
          <a:noFill/>
          <a:ln>
            <a:noFill/>
          </a:ln>
        </p:spPr>
        <p:txBody>
          <a:bodyPr spcFirstLastPara="1" wrap="square" lIns="0" tIns="0" rIns="0" bIns="0" anchor="t" anchorCtr="0">
            <a:noAutofit/>
          </a:bodyPr>
          <a:lstStyle/>
          <a:p>
            <a:pPr marL="0" marR="0" lvl="4" indent="0" algn="ctr" rtl="0">
              <a:lnSpc>
                <a:spcPct val="12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各拠点責任者</a:t>
            </a:r>
            <a:endParaRPr dirty="0">
              <a:latin typeface="BIZ UDPゴシック" panose="020B0400000000000000" pitchFamily="50" charset="-128"/>
              <a:ea typeface="BIZ UDPゴシック" panose="020B0400000000000000" pitchFamily="50" charset="-128"/>
            </a:endParaRPr>
          </a:p>
        </p:txBody>
      </p:sp>
      <p:sp>
        <p:nvSpPr>
          <p:cNvPr id="421" name="Google Shape;421;p40"/>
          <p:cNvSpPr txBox="1"/>
          <p:nvPr/>
        </p:nvSpPr>
        <p:spPr>
          <a:xfrm>
            <a:off x="4197085" y="5422347"/>
            <a:ext cx="925341" cy="172922"/>
          </a:xfrm>
          <a:prstGeom prst="rect">
            <a:avLst/>
          </a:prstGeom>
          <a:noFill/>
          <a:ln>
            <a:noFill/>
          </a:ln>
        </p:spPr>
        <p:txBody>
          <a:bodyPr spcFirstLastPara="1" wrap="square" lIns="0" tIns="0" rIns="0" bIns="0" anchor="t" anchorCtr="0">
            <a:noAutofit/>
          </a:bodyPr>
          <a:lstStyle/>
          <a:p>
            <a:pPr marL="0" marR="0" lvl="4" indent="0" algn="ctr" rtl="0">
              <a:lnSpc>
                <a:spcPct val="12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各拠点事務担当</a:t>
            </a:r>
            <a:endParaRPr dirty="0">
              <a:latin typeface="BIZ UDPゴシック" panose="020B0400000000000000" pitchFamily="50" charset="-128"/>
              <a:ea typeface="BIZ UDPゴシック" panose="020B0400000000000000" pitchFamily="50" charset="-128"/>
            </a:endParaRPr>
          </a:p>
        </p:txBody>
      </p:sp>
      <p:sp>
        <p:nvSpPr>
          <p:cNvPr id="422" name="Google Shape;422;p40"/>
          <p:cNvSpPr txBox="1"/>
          <p:nvPr/>
        </p:nvSpPr>
        <p:spPr>
          <a:xfrm>
            <a:off x="5578199" y="4545663"/>
            <a:ext cx="789273" cy="182081"/>
          </a:xfrm>
          <a:prstGeom prst="rect">
            <a:avLst/>
          </a:prstGeom>
          <a:noFill/>
          <a:ln>
            <a:noFill/>
          </a:ln>
        </p:spPr>
        <p:txBody>
          <a:bodyPr spcFirstLastPara="1" wrap="square" lIns="0" tIns="0" rIns="0" bIns="0" anchor="t" anchorCtr="0">
            <a:noAutofit/>
          </a:bodyPr>
          <a:lstStyle/>
          <a:p>
            <a:pPr marL="0" marR="0" lvl="4" indent="0" algn="ctr" rtl="0">
              <a:lnSpc>
                <a:spcPct val="120000"/>
              </a:lnSpc>
              <a:spcBef>
                <a:spcPts val="0"/>
              </a:spcBef>
              <a:spcAft>
                <a:spcPts val="0"/>
              </a:spcAft>
              <a:buClr>
                <a:srgbClr val="000000"/>
              </a:buClr>
              <a:buSzPts val="900"/>
              <a:buFont typeface="Arial"/>
              <a:buNone/>
            </a:pPr>
            <a:r>
              <a:rPr lang="ja-JP" sz="900" b="0" i="0" u="none" strike="noStrike" cap="none">
                <a:solidFill>
                  <a:schemeClr val="dk1"/>
                </a:solidFill>
                <a:latin typeface="BIZ UDPゴシック" panose="020B0400000000000000" pitchFamily="50" charset="-128"/>
                <a:ea typeface="BIZ UDPゴシック" panose="020B0400000000000000" pitchFamily="50" charset="-128"/>
                <a:sym typeface="Arial"/>
              </a:rPr>
              <a:t>メール通知</a:t>
            </a:r>
            <a:endParaRPr>
              <a:latin typeface="BIZ UDPゴシック" panose="020B0400000000000000" pitchFamily="50" charset="-128"/>
              <a:ea typeface="BIZ UDPゴシック" panose="020B0400000000000000" pitchFamily="50" charset="-128"/>
            </a:endParaRPr>
          </a:p>
        </p:txBody>
      </p:sp>
      <p:sp>
        <p:nvSpPr>
          <p:cNvPr id="427" name="Google Shape;427;p40"/>
          <p:cNvSpPr txBox="1"/>
          <p:nvPr/>
        </p:nvSpPr>
        <p:spPr>
          <a:xfrm>
            <a:off x="1317603" y="5422347"/>
            <a:ext cx="925341" cy="172922"/>
          </a:xfrm>
          <a:prstGeom prst="rect">
            <a:avLst/>
          </a:prstGeom>
          <a:noFill/>
          <a:ln>
            <a:noFill/>
          </a:ln>
        </p:spPr>
        <p:txBody>
          <a:bodyPr spcFirstLastPara="1" wrap="square" lIns="0" tIns="0" rIns="0" bIns="0" anchor="t" anchorCtr="0">
            <a:noAutofit/>
          </a:bodyPr>
          <a:lstStyle/>
          <a:p>
            <a:pPr marL="0" marR="0" lvl="4" indent="0" algn="ctr" rtl="0">
              <a:lnSpc>
                <a:spcPct val="12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各拠点事務担当</a:t>
            </a:r>
            <a:endParaRPr dirty="0">
              <a:latin typeface="BIZ UDPゴシック" panose="020B0400000000000000" pitchFamily="50" charset="-128"/>
              <a:ea typeface="BIZ UDPゴシック" panose="020B0400000000000000" pitchFamily="50" charset="-128"/>
            </a:endParaRPr>
          </a:p>
        </p:txBody>
      </p:sp>
      <p:sp>
        <p:nvSpPr>
          <p:cNvPr id="430" name="Google Shape;430;p40"/>
          <p:cNvSpPr txBox="1"/>
          <p:nvPr/>
        </p:nvSpPr>
        <p:spPr>
          <a:xfrm>
            <a:off x="391652" y="2690817"/>
            <a:ext cx="9937104" cy="4616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alt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a:t>
            </a: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例</a:t>
            </a:r>
            <a:r>
              <a:rPr lang="en-US" alt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a:t>
            </a:r>
            <a:r>
              <a:rPr 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帳票発行までの流れ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cxnSp>
        <p:nvCxnSpPr>
          <p:cNvPr id="3" name="Google Shape;354;p13">
            <a:extLst>
              <a:ext uri="{FF2B5EF4-FFF2-40B4-BE49-F238E27FC236}">
                <a16:creationId xmlns:a16="http://schemas.microsoft.com/office/drawing/2014/main" id="{FCC637A9-BF9C-9E3F-D4B0-CD30E694CDC8}"/>
              </a:ext>
            </a:extLst>
          </p:cNvPr>
          <p:cNvCxnSpPr/>
          <p:nvPr/>
        </p:nvCxnSpPr>
        <p:spPr>
          <a:xfrm>
            <a:off x="2806742" y="4395733"/>
            <a:ext cx="5400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4" name="Google Shape;354;p13">
            <a:extLst>
              <a:ext uri="{FF2B5EF4-FFF2-40B4-BE49-F238E27FC236}">
                <a16:creationId xmlns:a16="http://schemas.microsoft.com/office/drawing/2014/main" id="{1D4E5ADF-01A3-6410-DAAA-84F2C5D4E118}"/>
              </a:ext>
            </a:extLst>
          </p:cNvPr>
          <p:cNvCxnSpPr/>
          <p:nvPr/>
        </p:nvCxnSpPr>
        <p:spPr>
          <a:xfrm>
            <a:off x="5683292" y="4393918"/>
            <a:ext cx="540000" cy="0"/>
          </a:xfrm>
          <a:prstGeom prst="straightConnector1">
            <a:avLst/>
          </a:prstGeom>
          <a:noFill/>
          <a:ln w="12700" cap="flat" cmpd="sng">
            <a:solidFill>
              <a:schemeClr val="dk2"/>
            </a:solidFill>
            <a:prstDash val="solid"/>
            <a:miter lim="800000"/>
            <a:headEnd type="none" w="sm" len="sm"/>
            <a:tailEnd type="triangle" w="med" len="med"/>
          </a:ln>
        </p:spPr>
      </p:cxnSp>
      <p:cxnSp>
        <p:nvCxnSpPr>
          <p:cNvPr id="5" name="Google Shape;354;p13">
            <a:extLst>
              <a:ext uri="{FF2B5EF4-FFF2-40B4-BE49-F238E27FC236}">
                <a16:creationId xmlns:a16="http://schemas.microsoft.com/office/drawing/2014/main" id="{5E6BB64B-52C5-239E-C518-84C5A0CBF8D0}"/>
              </a:ext>
            </a:extLst>
          </p:cNvPr>
          <p:cNvCxnSpPr/>
          <p:nvPr/>
        </p:nvCxnSpPr>
        <p:spPr>
          <a:xfrm>
            <a:off x="8407442" y="4392103"/>
            <a:ext cx="540000" cy="0"/>
          </a:xfrm>
          <a:prstGeom prst="straightConnector1">
            <a:avLst/>
          </a:prstGeom>
          <a:noFill/>
          <a:ln w="12700" cap="flat" cmpd="sng">
            <a:solidFill>
              <a:schemeClr val="dk2"/>
            </a:solidFill>
            <a:prstDash val="solid"/>
            <a:miter lim="800000"/>
            <a:headEnd type="none" w="sm" len="sm"/>
            <a:tailEnd type="triangle" w="med" len="med"/>
          </a:ln>
        </p:spPr>
      </p:cxnSp>
      <p:sp>
        <p:nvSpPr>
          <p:cNvPr id="7" name="Google Shape;396;p14">
            <a:extLst>
              <a:ext uri="{FF2B5EF4-FFF2-40B4-BE49-F238E27FC236}">
                <a16:creationId xmlns:a16="http://schemas.microsoft.com/office/drawing/2014/main" id="{DB4F5D6F-9AF1-9F9D-287C-52225C3C8850}"/>
              </a:ext>
            </a:extLst>
          </p:cNvPr>
          <p:cNvSpPr txBox="1">
            <a:spLocks noGrp="1"/>
          </p:cNvSpPr>
          <p:nvPr>
            <p:ph type="body" idx="1"/>
          </p:nvPr>
        </p:nvSpPr>
        <p:spPr>
          <a:xfrm>
            <a:off x="479424" y="1376361"/>
            <a:ext cx="11233149" cy="324845"/>
          </a:xfrm>
          <a:prstGeom prst="rect">
            <a:avLst/>
          </a:prstGeom>
          <a:noFill/>
          <a:ln>
            <a:noFill/>
          </a:ln>
        </p:spPr>
        <p:txBody>
          <a:bodyPr spcFirstLastPara="1" wrap="square" lIns="0" tIns="0" rIns="0" bIns="0" anchor="t" anchorCtr="0">
            <a:noAutofit/>
          </a:bodyPr>
          <a:lstStyle/>
          <a:p>
            <a:pPr marL="0" lvl="0" indent="0" algn="l" rtl="0">
              <a:lnSpc>
                <a:spcPct val="135000"/>
              </a:lnSpc>
              <a:spcBef>
                <a:spcPts val="0"/>
              </a:spcBef>
              <a:spcAft>
                <a:spcPts val="0"/>
              </a:spcAft>
              <a:buClr>
                <a:schemeClr val="accent1"/>
              </a:buClr>
              <a:buSzPts val="1300"/>
              <a:buNone/>
            </a:pPr>
            <a:r>
              <a:rPr lang="ja-JP" altLang="en-US" sz="1600" b="1" dirty="0">
                <a:solidFill>
                  <a:schemeClr val="accent1"/>
                </a:solidFill>
              </a:rPr>
              <a:t>帳票発行までの流れ</a:t>
            </a:r>
            <a:endParaRPr sz="1600" b="1" dirty="0"/>
          </a:p>
        </p:txBody>
      </p:sp>
      <p:sp>
        <p:nvSpPr>
          <p:cNvPr id="9" name="Google Shape;416;p40">
            <a:extLst>
              <a:ext uri="{FF2B5EF4-FFF2-40B4-BE49-F238E27FC236}">
                <a16:creationId xmlns:a16="http://schemas.microsoft.com/office/drawing/2014/main" id="{076D5D3C-9CCE-056E-A193-8ECFDB1C38A0}"/>
              </a:ext>
            </a:extLst>
          </p:cNvPr>
          <p:cNvSpPr/>
          <p:nvPr/>
        </p:nvSpPr>
        <p:spPr>
          <a:xfrm>
            <a:off x="1059669" y="3429000"/>
            <a:ext cx="1423215" cy="5682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a:t>
            </a:r>
            <a:endParaRPr sz="1000" dirty="0">
              <a:latin typeface="BIZ UDPゴシック" panose="020B0400000000000000" pitchFamily="50" charset="-128"/>
              <a:ea typeface="BIZ UDPゴシック" panose="020B0400000000000000" pitchFamily="50" charset="-128"/>
            </a:endParaRPr>
          </a:p>
          <a:p>
            <a:pPr marL="0" marR="0" lvl="0" indent="0" algn="ctr" rtl="0">
              <a:lnSpc>
                <a:spcPct val="120000"/>
              </a:lnSpc>
              <a:spcBef>
                <a:spcPts val="0"/>
              </a:spcBef>
              <a:spcAft>
                <a:spcPts val="0"/>
              </a:spcAft>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CSV／PDF</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dirty="0">
              <a:latin typeface="BIZ UDPゴシック" panose="020B0400000000000000" pitchFamily="50" charset="-128"/>
              <a:ea typeface="BIZ UDPゴシック" panose="020B0400000000000000" pitchFamily="50" charset="-128"/>
            </a:endParaRPr>
          </a:p>
          <a:p>
            <a:pPr marL="0" marR="0" lvl="0" indent="0" algn="ctr" rtl="0">
              <a:lnSpc>
                <a:spcPct val="120000"/>
              </a:lnSpc>
              <a:spcBef>
                <a:spcPts val="0"/>
              </a:spcBef>
              <a:spcAft>
                <a:spcPts val="0"/>
              </a:spcAft>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アップロード</a:t>
            </a:r>
            <a:endParaRPr sz="1000" dirty="0">
              <a:latin typeface="BIZ UDPゴシック" panose="020B0400000000000000" pitchFamily="50" charset="-128"/>
              <a:ea typeface="BIZ UDPゴシック" panose="020B0400000000000000" pitchFamily="50" charset="-128"/>
            </a:endParaRPr>
          </a:p>
        </p:txBody>
      </p:sp>
      <p:sp>
        <p:nvSpPr>
          <p:cNvPr id="10" name="Google Shape;416;p40">
            <a:extLst>
              <a:ext uri="{FF2B5EF4-FFF2-40B4-BE49-F238E27FC236}">
                <a16:creationId xmlns:a16="http://schemas.microsoft.com/office/drawing/2014/main" id="{3F6C56B1-754E-D80D-A279-7B053308DA13}"/>
              </a:ext>
            </a:extLst>
          </p:cNvPr>
          <p:cNvSpPr/>
          <p:nvPr/>
        </p:nvSpPr>
        <p:spPr>
          <a:xfrm>
            <a:off x="3936989" y="3429000"/>
            <a:ext cx="1423215" cy="5682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承認依頼</a:t>
            </a:r>
            <a:endParaRPr sz="1000" dirty="0">
              <a:latin typeface="BIZ UDPゴシック" panose="020B0400000000000000" pitchFamily="50" charset="-128"/>
              <a:ea typeface="BIZ UDPゴシック" panose="020B0400000000000000" pitchFamily="50" charset="-128"/>
            </a:endParaRPr>
          </a:p>
        </p:txBody>
      </p:sp>
      <p:sp>
        <p:nvSpPr>
          <p:cNvPr id="11" name="Google Shape;416;p40">
            <a:extLst>
              <a:ext uri="{FF2B5EF4-FFF2-40B4-BE49-F238E27FC236}">
                <a16:creationId xmlns:a16="http://schemas.microsoft.com/office/drawing/2014/main" id="{72C02F84-7CF4-8524-17DB-ECBDACF23C6C}"/>
              </a:ext>
            </a:extLst>
          </p:cNvPr>
          <p:cNvSpPr/>
          <p:nvPr/>
        </p:nvSpPr>
        <p:spPr>
          <a:xfrm>
            <a:off x="6814309" y="3429000"/>
            <a:ext cx="1423215" cy="5682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承認</a:t>
            </a:r>
            <a:endParaRPr sz="1000" dirty="0">
              <a:latin typeface="BIZ UDPゴシック" panose="020B0400000000000000" pitchFamily="50" charset="-128"/>
              <a:ea typeface="BIZ UDPゴシック" panose="020B0400000000000000" pitchFamily="50" charset="-128"/>
            </a:endParaRPr>
          </a:p>
        </p:txBody>
      </p:sp>
      <p:sp>
        <p:nvSpPr>
          <p:cNvPr id="25" name="Google Shape;416;p40">
            <a:extLst>
              <a:ext uri="{FF2B5EF4-FFF2-40B4-BE49-F238E27FC236}">
                <a16:creationId xmlns:a16="http://schemas.microsoft.com/office/drawing/2014/main" id="{6D3CD977-9842-454F-621A-E4A3EEA140E2}"/>
              </a:ext>
            </a:extLst>
          </p:cNvPr>
          <p:cNvSpPr/>
          <p:nvPr/>
        </p:nvSpPr>
        <p:spPr>
          <a:xfrm>
            <a:off x="9703848" y="3429000"/>
            <a:ext cx="1423215" cy="5682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None/>
            </a:pPr>
            <a:r>
              <a:rPr lang="ja-JP" altLang="en-US"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帳票の作成</a:t>
            </a:r>
            <a:endPar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20000"/>
              </a:lnSpc>
              <a:spcBef>
                <a:spcPts val="0"/>
              </a:spcBef>
              <a:spcAft>
                <a:spcPts val="0"/>
              </a:spcAft>
              <a:buNone/>
            </a:pPr>
            <a:r>
              <a:rPr lang="ja-JP" altLang="en-US" sz="1000" dirty="0">
                <a:solidFill>
                  <a:schemeClr val="dk1"/>
                </a:solidFill>
                <a:latin typeface="BIZ UDPゴシック" panose="020B0400000000000000" pitchFamily="50" charset="-128"/>
                <a:ea typeface="BIZ UDPゴシック" panose="020B0400000000000000" pitchFamily="50" charset="-128"/>
                <a:sym typeface="Arial"/>
              </a:rPr>
              <a:t>＆自動発行</a:t>
            </a:r>
            <a:endParaRPr sz="1000" dirty="0">
              <a:latin typeface="BIZ UDPゴシック" panose="020B0400000000000000" pitchFamily="50" charset="-128"/>
              <a:ea typeface="BIZ UDPゴシック" panose="020B0400000000000000" pitchFamily="50" charset="-128"/>
            </a:endParaRPr>
          </a:p>
        </p:txBody>
      </p:sp>
      <p:pic>
        <p:nvPicPr>
          <p:cNvPr id="28" name="グラフィックス 27">
            <a:extLst>
              <a:ext uri="{FF2B5EF4-FFF2-40B4-BE49-F238E27FC236}">
                <a16:creationId xmlns:a16="http://schemas.microsoft.com/office/drawing/2014/main" id="{06A35152-DC90-7802-B1F3-E8985CDD7B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2863" y="4229764"/>
            <a:ext cx="1170000" cy="1170000"/>
          </a:xfrm>
          <a:prstGeom prst="rect">
            <a:avLst/>
          </a:prstGeom>
        </p:spPr>
      </p:pic>
      <p:pic>
        <p:nvPicPr>
          <p:cNvPr id="30" name="グラフィックス 29">
            <a:extLst>
              <a:ext uri="{FF2B5EF4-FFF2-40B4-BE49-F238E27FC236}">
                <a16:creationId xmlns:a16="http://schemas.microsoft.com/office/drawing/2014/main" id="{9A71EDF7-9E8A-F5C0-ECB8-C8F322BE35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4755" y="4229764"/>
            <a:ext cx="1170000" cy="1170000"/>
          </a:xfrm>
          <a:prstGeom prst="rect">
            <a:avLst/>
          </a:prstGeom>
        </p:spPr>
      </p:pic>
      <p:pic>
        <p:nvPicPr>
          <p:cNvPr id="32" name="グラフィックス 31">
            <a:extLst>
              <a:ext uri="{FF2B5EF4-FFF2-40B4-BE49-F238E27FC236}">
                <a16:creationId xmlns:a16="http://schemas.microsoft.com/office/drawing/2014/main" id="{6B10887A-CB0F-814A-96DC-BC873F1383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68396" y="4229764"/>
            <a:ext cx="1170000" cy="1170000"/>
          </a:xfrm>
          <a:prstGeom prst="rect">
            <a:avLst/>
          </a:prstGeom>
        </p:spPr>
      </p:pic>
      <p:pic>
        <p:nvPicPr>
          <p:cNvPr id="36" name="グラフィックス 35">
            <a:extLst>
              <a:ext uri="{FF2B5EF4-FFF2-40B4-BE49-F238E27FC236}">
                <a16:creationId xmlns:a16="http://schemas.microsoft.com/office/drawing/2014/main" id="{A0EEB1A7-8DB9-27CA-5A19-952C10C2B3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00634" y="4225223"/>
            <a:ext cx="1170000" cy="1170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solidFill>
                  <a:srgbClr val="D2D2D2"/>
                </a:solidFill>
              </a:rPr>
              <a:t>１</a:t>
            </a:r>
            <a:r>
              <a:rPr lang="en-US" altLang="ja-JP" dirty="0">
                <a:solidFill>
                  <a:srgbClr val="D2D2D2"/>
                </a:solidFill>
              </a:rPr>
              <a:t>.</a:t>
            </a:r>
            <a:r>
              <a:rPr lang="ja-JP" altLang="en-US" dirty="0">
                <a:solidFill>
                  <a:srgbClr val="D2D2D2"/>
                </a:solidFill>
              </a:rPr>
              <a:t>「楽楽明細」の導入目的</a:t>
            </a:r>
          </a:p>
          <a:p>
            <a:pPr marL="0" indent="0">
              <a:lnSpc>
                <a:spcPct val="140000"/>
              </a:lnSpc>
              <a:buFont typeface="BIZ UDPGothic"/>
              <a:buNone/>
            </a:pPr>
            <a:r>
              <a:rPr lang="ja-JP" altLang="en-US" dirty="0">
                <a:solidFill>
                  <a:srgbClr val="D2D2D2"/>
                </a:solidFill>
              </a:rPr>
              <a:t>２</a:t>
            </a:r>
            <a:r>
              <a:rPr lang="en-US" altLang="ja-JP" dirty="0">
                <a:solidFill>
                  <a:srgbClr val="D2D2D2"/>
                </a:solidFill>
              </a:rPr>
              <a:t>.</a:t>
            </a:r>
            <a:r>
              <a:rPr lang="ja-JP" altLang="en-US" dirty="0">
                <a:solidFill>
                  <a:srgbClr val="D2D2D2"/>
                </a:solidFill>
              </a:rPr>
              <a:t>基本設定</a:t>
            </a:r>
          </a:p>
          <a:p>
            <a:pPr marL="0" indent="0">
              <a:lnSpc>
                <a:spcPct val="140000"/>
              </a:lnSpc>
              <a:buFont typeface="BIZ UDPGothic"/>
              <a:buNone/>
            </a:pPr>
            <a:r>
              <a:rPr lang="en-US" altLang="ja-JP" dirty="0">
                <a:solidFill>
                  <a:srgbClr val="D2D2D2"/>
                </a:solidFill>
              </a:rPr>
              <a:t>3.WEB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Font typeface="BIZ UDPGothic"/>
              <a:buNone/>
            </a:pPr>
            <a:r>
              <a:rPr lang="en-US" altLang="ja-JP" dirty="0">
                <a:solidFill>
                  <a:srgbClr val="D2D2D2"/>
                </a:solidFill>
              </a:rPr>
              <a:t>4.</a:t>
            </a:r>
            <a:r>
              <a:rPr lang="ja-JP" altLang="en-US" dirty="0">
                <a:solidFill>
                  <a:srgbClr val="D2D2D2"/>
                </a:solidFill>
              </a:rPr>
              <a:t>帳票の発行に向けて</a:t>
            </a:r>
          </a:p>
          <a:p>
            <a:pPr marL="0" indent="0">
              <a:lnSpc>
                <a:spcPct val="140000"/>
              </a:lnSpc>
              <a:buFont typeface="BIZ UDPGothic"/>
              <a:buNone/>
            </a:pPr>
            <a:r>
              <a:rPr lang="en-US" altLang="ja-JP" dirty="0">
                <a:solidFill>
                  <a:schemeClr val="tx1"/>
                </a:solidFill>
              </a:rPr>
              <a:t>5.</a:t>
            </a:r>
            <a:r>
              <a:rPr lang="ja-JP" altLang="en-US" dirty="0">
                <a:solidFill>
                  <a:schemeClr val="tx1"/>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23</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A63358FB-D959-AA62-53D0-B4D4C09AE49C}"/>
              </a:ext>
            </a:extLst>
          </p:cNvPr>
          <p:cNvSpPr/>
          <p:nvPr/>
        </p:nvSpPr>
        <p:spPr>
          <a:xfrm>
            <a:off x="-342265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31629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altLang="en-US" dirty="0">
                <a:latin typeface="BIZ UDPゴシック" panose="020B0400000000000000" pitchFamily="50" charset="-128"/>
                <a:ea typeface="BIZ UDPゴシック" panose="020B0400000000000000" pitchFamily="50" charset="-128"/>
              </a:rPr>
              <a:t>今後のスケジュール</a:t>
            </a:r>
            <a:endParaRPr dirty="0">
              <a:latin typeface="BIZ UDPゴシック" panose="020B0400000000000000" pitchFamily="50" charset="-128"/>
              <a:ea typeface="BIZ UDPゴシック" panose="020B0400000000000000" pitchFamily="50" charset="-128"/>
            </a:endParaRPr>
          </a:p>
        </p:txBody>
      </p:sp>
      <p:sp>
        <p:nvSpPr>
          <p:cNvPr id="412" name="Google Shape;412;p4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24</a:t>
            </a:fld>
            <a:endParaRPr>
              <a:latin typeface="BIZ UDPゴシック" panose="020B0400000000000000" pitchFamily="50" charset="-128"/>
              <a:ea typeface="BIZ UDPゴシック" panose="020B0400000000000000" pitchFamily="50" charset="-128"/>
            </a:endParaRPr>
          </a:p>
        </p:txBody>
      </p:sp>
      <p:sp>
        <p:nvSpPr>
          <p:cNvPr id="413" name="Google Shape;413;p40"/>
          <p:cNvSpPr txBox="1"/>
          <p:nvPr/>
        </p:nvSpPr>
        <p:spPr>
          <a:xfrm>
            <a:off x="479424" y="1410695"/>
            <a:ext cx="11233149" cy="825146"/>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以下のスケジュールにて、「楽楽明細」での発行を開始します。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nvGrpSpPr>
          <p:cNvPr id="3" name="Google Shape;475;p16">
            <a:extLst>
              <a:ext uri="{FF2B5EF4-FFF2-40B4-BE49-F238E27FC236}">
                <a16:creationId xmlns:a16="http://schemas.microsoft.com/office/drawing/2014/main" id="{A276C4FD-CEB9-2D66-0322-DEFA00A9F339}"/>
              </a:ext>
            </a:extLst>
          </p:cNvPr>
          <p:cNvGrpSpPr/>
          <p:nvPr/>
        </p:nvGrpSpPr>
        <p:grpSpPr>
          <a:xfrm>
            <a:off x="479424" y="2016972"/>
            <a:ext cx="4460275" cy="697123"/>
            <a:chOff x="615904" y="2364392"/>
            <a:chExt cx="2542437" cy="3425961"/>
          </a:xfrm>
        </p:grpSpPr>
        <p:sp>
          <p:nvSpPr>
            <p:cNvPr id="4" name="Google Shape;476;p16">
              <a:extLst>
                <a:ext uri="{FF2B5EF4-FFF2-40B4-BE49-F238E27FC236}">
                  <a16:creationId xmlns:a16="http://schemas.microsoft.com/office/drawing/2014/main" id="{60568F0A-0E1E-51CC-3097-B227B8591D05}"/>
                </a:ext>
              </a:extLst>
            </p:cNvPr>
            <p:cNvSpPr/>
            <p:nvPr/>
          </p:nvSpPr>
          <p:spPr>
            <a:xfrm>
              <a:off x="615904" y="2817582"/>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 name="Google Shape;477;p16">
              <a:extLst>
                <a:ext uri="{FF2B5EF4-FFF2-40B4-BE49-F238E27FC236}">
                  <a16:creationId xmlns:a16="http://schemas.microsoft.com/office/drawing/2014/main" id="{62D70DB9-CBFE-E067-515A-7238F4FF7769}"/>
                </a:ext>
              </a:extLst>
            </p:cNvPr>
            <p:cNvSpPr/>
            <p:nvPr/>
          </p:nvSpPr>
          <p:spPr>
            <a:xfrm>
              <a:off x="615904" y="2364392"/>
              <a:ext cx="2542437" cy="1387127"/>
            </a:xfrm>
            <a:prstGeom prst="rect">
              <a:avLst/>
            </a:prstGeom>
            <a:solidFill>
              <a:srgbClr val="E6E6E6"/>
            </a:solid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dirty="0">
                  <a:solidFill>
                    <a:schemeClr val="tx1"/>
                  </a:solidFill>
                  <a:latin typeface="BIZ UDPゴシック" panose="020B0400000000000000" pitchFamily="50" charset="-128"/>
                  <a:ea typeface="BIZ UDPゴシック" panose="020B0400000000000000" pitchFamily="50" charset="-128"/>
                </a:rPr>
                <a:t>現行の運用での最終発行日</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grpSp>
      <p:sp>
        <p:nvSpPr>
          <p:cNvPr id="6" name="Google Shape;481;p16">
            <a:extLst>
              <a:ext uri="{FF2B5EF4-FFF2-40B4-BE49-F238E27FC236}">
                <a16:creationId xmlns:a16="http://schemas.microsoft.com/office/drawing/2014/main" id="{A7BF4F6C-3AA0-F2BB-D1D4-BF4EF56C4D25}"/>
              </a:ext>
            </a:extLst>
          </p:cNvPr>
          <p:cNvSpPr txBox="1"/>
          <p:nvPr/>
        </p:nvSpPr>
        <p:spPr>
          <a:xfrm>
            <a:off x="479424" y="2299228"/>
            <a:ext cx="4460275" cy="414867"/>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altLang="en-US"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a:t>
            </a:r>
            <a:r>
              <a:rPr lang="en-US" altLang="ja-JP"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○○月○○日締め分</a:t>
            </a:r>
            <a:r>
              <a:rPr lang="en-US" altLang="ja-JP"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800" b="1"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nvGrpSpPr>
          <p:cNvPr id="8" name="Google Shape;475;p16">
            <a:extLst>
              <a:ext uri="{FF2B5EF4-FFF2-40B4-BE49-F238E27FC236}">
                <a16:creationId xmlns:a16="http://schemas.microsoft.com/office/drawing/2014/main" id="{B773D998-67DA-E303-B925-3F77A5B5DD59}"/>
              </a:ext>
            </a:extLst>
          </p:cNvPr>
          <p:cNvGrpSpPr/>
          <p:nvPr/>
        </p:nvGrpSpPr>
        <p:grpSpPr>
          <a:xfrm>
            <a:off x="6374343" y="2016972"/>
            <a:ext cx="4460275" cy="697123"/>
            <a:chOff x="615904" y="2364392"/>
            <a:chExt cx="2542437" cy="3425961"/>
          </a:xfrm>
        </p:grpSpPr>
        <p:sp>
          <p:nvSpPr>
            <p:cNvPr id="9" name="Google Shape;476;p16">
              <a:extLst>
                <a:ext uri="{FF2B5EF4-FFF2-40B4-BE49-F238E27FC236}">
                  <a16:creationId xmlns:a16="http://schemas.microsoft.com/office/drawing/2014/main" id="{3B9C6BB5-9AF4-9378-E0B7-ABDDC698E43D}"/>
                </a:ext>
              </a:extLst>
            </p:cNvPr>
            <p:cNvSpPr/>
            <p:nvPr/>
          </p:nvSpPr>
          <p:spPr>
            <a:xfrm>
              <a:off x="615904" y="2817582"/>
              <a:ext cx="2542437" cy="2972771"/>
            </a:xfrm>
            <a:prstGeom prst="rect">
              <a:avLst/>
            </a:prstGeom>
            <a:noFill/>
            <a:ln w="12700" cap="flat" cmpd="sng">
              <a:solidFill>
                <a:srgbClr val="D2D2D2"/>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 name="Google Shape;477;p16">
              <a:extLst>
                <a:ext uri="{FF2B5EF4-FFF2-40B4-BE49-F238E27FC236}">
                  <a16:creationId xmlns:a16="http://schemas.microsoft.com/office/drawing/2014/main" id="{76D9218F-C84C-6A6A-3D55-3168835F1D9A}"/>
                </a:ext>
              </a:extLst>
            </p:cNvPr>
            <p:cNvSpPr/>
            <p:nvPr/>
          </p:nvSpPr>
          <p:spPr>
            <a:xfrm>
              <a:off x="615904" y="2364392"/>
              <a:ext cx="2542437" cy="1387127"/>
            </a:xfrm>
            <a:prstGeom prst="rect">
              <a:avLst/>
            </a:prstGeom>
            <a:solidFill>
              <a:srgbClr val="267D00"/>
            </a:solidFill>
            <a:ln w="12700" cap="flat" cmpd="sng">
              <a:solidFill>
                <a:srgbClr val="267D00"/>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dirty="0">
                  <a:solidFill>
                    <a:schemeClr val="bg1"/>
                  </a:solidFill>
                  <a:latin typeface="BIZ UDPゴシック" panose="020B0400000000000000" pitchFamily="50" charset="-128"/>
                  <a:ea typeface="BIZ UDPゴシック" panose="020B0400000000000000" pitchFamily="50" charset="-128"/>
                </a:rPr>
                <a:t>「楽楽明細」での運用開始日</a:t>
              </a:r>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11" name="Google Shape;491;p16">
            <a:extLst>
              <a:ext uri="{FF2B5EF4-FFF2-40B4-BE49-F238E27FC236}">
                <a16:creationId xmlns:a16="http://schemas.microsoft.com/office/drawing/2014/main" id="{1520CAE6-D21C-63A6-B6B4-7FEFB65D98DF}"/>
              </a:ext>
            </a:extLst>
          </p:cNvPr>
          <p:cNvCxnSpPr>
            <a:cxnSpLocks/>
          </p:cNvCxnSpPr>
          <p:nvPr/>
        </p:nvCxnSpPr>
        <p:spPr>
          <a:xfrm>
            <a:off x="5374142" y="2406093"/>
            <a:ext cx="721858" cy="0"/>
          </a:xfrm>
          <a:prstGeom prst="straightConnector1">
            <a:avLst/>
          </a:prstGeom>
          <a:noFill/>
          <a:ln w="12700" cap="flat" cmpd="sng">
            <a:solidFill>
              <a:schemeClr val="dk2"/>
            </a:solidFill>
            <a:prstDash val="solid"/>
            <a:miter lim="800000"/>
            <a:headEnd type="none" w="sm" len="sm"/>
            <a:tailEnd type="triangle" w="med" len="med"/>
          </a:ln>
        </p:spPr>
      </p:cxnSp>
      <p:sp>
        <p:nvSpPr>
          <p:cNvPr id="13" name="Google Shape;481;p16">
            <a:extLst>
              <a:ext uri="{FF2B5EF4-FFF2-40B4-BE49-F238E27FC236}">
                <a16:creationId xmlns:a16="http://schemas.microsoft.com/office/drawing/2014/main" id="{49439A8F-C4AF-4A3E-AD20-9F7FE5DFE81B}"/>
              </a:ext>
            </a:extLst>
          </p:cNvPr>
          <p:cNvSpPr txBox="1"/>
          <p:nvPr/>
        </p:nvSpPr>
        <p:spPr>
          <a:xfrm>
            <a:off x="6374343" y="2290112"/>
            <a:ext cx="4460275" cy="414867"/>
          </a:xfrm>
          <a:prstGeom prst="rect">
            <a:avLst/>
          </a:prstGeom>
          <a:noFill/>
          <a:ln>
            <a:noFill/>
          </a:ln>
        </p:spPr>
        <p:txBody>
          <a:bodyPr spcFirstLastPara="1" wrap="square" lIns="0" tIns="0" rIns="0" bIns="0" anchor="t" anchorCtr="0">
            <a:noAutofit/>
          </a:bodyPr>
          <a:lstStyle/>
          <a:p>
            <a:pPr marL="0" marR="0" lvl="4" indent="0" algn="ctr" rtl="0">
              <a:lnSpc>
                <a:spcPct val="150000"/>
              </a:lnSpc>
              <a:spcBef>
                <a:spcPts val="0"/>
              </a:spcBef>
              <a:spcAft>
                <a:spcPts val="0"/>
              </a:spcAft>
              <a:buClr>
                <a:schemeClr val="dk1"/>
              </a:buClr>
              <a:buSzPts val="1100"/>
              <a:buFont typeface="Arial"/>
              <a:buNone/>
            </a:pPr>
            <a:r>
              <a:rPr lang="ja-JP" altLang="en-US"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a:t>
            </a:r>
            <a:r>
              <a:rPr lang="en-US" altLang="ja-JP"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○○月○○日締め分</a:t>
            </a:r>
            <a:r>
              <a:rPr lang="en-US" altLang="ja-JP"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800" b="1"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4" name="Google Shape;411;p40">
            <a:extLst>
              <a:ext uri="{FF2B5EF4-FFF2-40B4-BE49-F238E27FC236}">
                <a16:creationId xmlns:a16="http://schemas.microsoft.com/office/drawing/2014/main" id="{6FA4D33C-4606-EB11-A0BB-1F1EDBDA5459}"/>
              </a:ext>
            </a:extLst>
          </p:cNvPr>
          <p:cNvSpPr txBox="1">
            <a:spLocks/>
          </p:cNvSpPr>
          <p:nvPr/>
        </p:nvSpPr>
        <p:spPr>
          <a:xfrm>
            <a:off x="479424" y="3737250"/>
            <a:ext cx="9507855" cy="7937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2300"/>
              <a:buFont typeface="BIZ UDPGothic"/>
              <a:buNone/>
              <a:defRPr sz="2300" b="1" i="0" u="none" strike="noStrike" cap="none">
                <a:solidFill>
                  <a:schemeClr val="dk2"/>
                </a:solidFill>
                <a:latin typeface="BIZ UDPGothic"/>
                <a:ea typeface="BIZ UDPGothic"/>
                <a:cs typeface="BIZ UDPGothic"/>
                <a:sym typeface="BIZ UDP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lang="ja-JP" altLang="en-US" dirty="0">
                <a:latin typeface="BIZ UDPゴシック" panose="020B0400000000000000" pitchFamily="50" charset="-128"/>
                <a:ea typeface="BIZ UDPゴシック" panose="020B0400000000000000" pitchFamily="50" charset="-128"/>
              </a:rPr>
              <a:t>社内問合せ窓口</a:t>
            </a:r>
          </a:p>
        </p:txBody>
      </p:sp>
      <p:sp>
        <p:nvSpPr>
          <p:cNvPr id="15" name="Google Shape;510;p20">
            <a:extLst>
              <a:ext uri="{FF2B5EF4-FFF2-40B4-BE49-F238E27FC236}">
                <a16:creationId xmlns:a16="http://schemas.microsoft.com/office/drawing/2014/main" id="{723CB6FE-ED6D-F6C3-258D-F64CC73D9C75}"/>
              </a:ext>
            </a:extLst>
          </p:cNvPr>
          <p:cNvSpPr/>
          <p:nvPr/>
        </p:nvSpPr>
        <p:spPr>
          <a:xfrm>
            <a:off x="560035" y="4365830"/>
            <a:ext cx="5919046" cy="553998"/>
          </a:xfrm>
          <a:prstGeom prst="rect">
            <a:avLst/>
          </a:prstGeom>
          <a:noFill/>
          <a:ln>
            <a:noFill/>
          </a:ln>
        </p:spPr>
        <p:txBody>
          <a:bodyPr spcFirstLastPara="1" wrap="square" lIns="0" tIns="0" rIns="0" bIns="0" anchor="t" anchorCtr="0">
            <a:spAutoFit/>
          </a:bodyPr>
          <a:lstStyle/>
          <a:p>
            <a:pPr>
              <a:lnSpc>
                <a:spcPct val="120000"/>
              </a:lnSpc>
              <a:buClr>
                <a:srgbClr val="000000"/>
              </a:buClr>
              <a:buSzPts val="1800"/>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cs typeface="Meiryo"/>
                <a:sym typeface="Meiryo"/>
              </a:rPr>
              <a:t>連絡先</a:t>
            </a:r>
            <a:endParaRPr lang="en-US" altLang="zh-TW" sz="1600" b="1" i="0" u="none" strike="noStrike" cap="none" dirty="0">
              <a:solidFill>
                <a:srgbClr val="267D00"/>
              </a:solidFill>
              <a:latin typeface="BIZ UDPゴシック" panose="020B0400000000000000" pitchFamily="50" charset="-128"/>
              <a:ea typeface="BIZ UDPゴシック" panose="020B0400000000000000" pitchFamily="50" charset="-128"/>
              <a:cs typeface="Meiryo"/>
              <a:sym typeface="Meiryo"/>
            </a:endParaRPr>
          </a:p>
          <a:p>
            <a:pPr>
              <a:lnSpc>
                <a:spcPct val="120000"/>
              </a:lnSpc>
              <a:buClr>
                <a:srgbClr val="000000"/>
              </a:buClr>
              <a:buSzPts val="1800"/>
            </a:pPr>
            <a:r>
              <a:rPr lang="zh-TW" altLang="en-US" sz="1400"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経理部　</a:t>
            </a:r>
            <a:r>
              <a:rPr lang="ja-JP" altLang="en-US" sz="1400" b="1" i="0" u="none" strike="noStrike" cap="none"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en-US" altLang="ja-JP" sz="14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ja-JP" altLang="en-US" sz="1400" b="1" dirty="0">
                <a:solidFill>
                  <a:schemeClr val="tx1"/>
                </a:solidFill>
                <a:latin typeface="BIZ UDPゴシック" panose="020B0400000000000000" pitchFamily="50" charset="-128"/>
                <a:ea typeface="BIZ UDPゴシック" panose="020B0400000000000000" pitchFamily="50" charset="-128"/>
                <a:cs typeface="Meiryo"/>
                <a:sym typeface="Meiryo"/>
              </a:rPr>
              <a:t>○○○○</a:t>
            </a:r>
            <a:r>
              <a:rPr lang="en-US" altLang="ja-JP" sz="1400" b="1" dirty="0">
                <a:solidFill>
                  <a:schemeClr val="tx1"/>
                </a:solidFill>
                <a:latin typeface="BIZ UDPゴシック" panose="020B0400000000000000" pitchFamily="50" charset="-128"/>
                <a:ea typeface="BIZ UDPゴシック" panose="020B0400000000000000" pitchFamily="50" charset="-128"/>
                <a:cs typeface="Meiryo"/>
                <a:sym typeface="Meiryo"/>
              </a:rPr>
              <a:t>.co.jp</a:t>
            </a:r>
            <a:r>
              <a:rPr lang="ja-JP" altLang="en-US" sz="1400" b="1" dirty="0">
                <a:solidFill>
                  <a:schemeClr val="tx1"/>
                </a:solidFill>
                <a:latin typeface="BIZ UDPゴシック" panose="020B0400000000000000" pitchFamily="50" charset="-128"/>
                <a:ea typeface="BIZ UDPゴシック" panose="020B0400000000000000" pitchFamily="50" charset="-128"/>
                <a:cs typeface="Meiryo"/>
                <a:sym typeface="Meiryo"/>
              </a:rPr>
              <a:t>　内線○○番</a:t>
            </a:r>
            <a:endParaRPr lang="en-US" altLang="ja-JP" sz="1400" b="1" dirty="0">
              <a:solidFill>
                <a:schemeClr val="tx1"/>
              </a:solidFill>
              <a:latin typeface="BIZ UDPゴシック" panose="020B0400000000000000" pitchFamily="50" charset="-128"/>
              <a:ea typeface="BIZ UDPゴシック" panose="020B0400000000000000" pitchFamily="50" charset="-128"/>
              <a:cs typeface="Meiryo"/>
              <a:sym typeface="Meiryo"/>
            </a:endParaRPr>
          </a:p>
        </p:txBody>
      </p:sp>
      <p:sp>
        <p:nvSpPr>
          <p:cNvPr id="16" name="Google Shape;139;g1b635329b6c_0_0">
            <a:extLst>
              <a:ext uri="{FF2B5EF4-FFF2-40B4-BE49-F238E27FC236}">
                <a16:creationId xmlns:a16="http://schemas.microsoft.com/office/drawing/2014/main" id="{FB85C347-10D9-647E-8296-B767399B0C11}"/>
              </a:ext>
            </a:extLst>
          </p:cNvPr>
          <p:cNvSpPr/>
          <p:nvPr/>
        </p:nvSpPr>
        <p:spPr>
          <a:xfrm>
            <a:off x="479423" y="5200358"/>
            <a:ext cx="5919045" cy="1122918"/>
          </a:xfrm>
          <a:prstGeom prst="roundRect">
            <a:avLst>
              <a:gd name="adj" fmla="val 0"/>
            </a:avLst>
          </a:prstGeom>
          <a:solidFill>
            <a:srgbClr val="B4D699"/>
          </a:solidFill>
          <a:ln>
            <a:noFill/>
          </a:ln>
        </p:spPr>
        <p:txBody>
          <a:bodyPr spcFirstLastPara="1" wrap="square" lIns="91425" tIns="45700" rIns="91425" bIns="45700" anchor="ctr" anchorCtr="0">
            <a:noAutofit/>
          </a:bodyPr>
          <a:lstStyle/>
          <a:p>
            <a:pPr marL="0" marR="0" lvl="0" indent="0" rtl="0">
              <a:lnSpc>
                <a:spcPct val="120000"/>
              </a:lnSpc>
              <a:spcBef>
                <a:spcPts val="0"/>
              </a:spcBef>
              <a:spcAft>
                <a:spcPts val="0"/>
              </a:spcAft>
              <a:buClr>
                <a:srgbClr val="000000"/>
              </a:buClr>
              <a:buSzPts val="1600"/>
              <a:buFont typeface="Arial"/>
              <a:buNone/>
            </a:pPr>
            <a:r>
              <a:rPr lang="ja-JP" altLang="en-US" sz="1400" b="1" i="0" strike="noStrike" cap="none" dirty="0">
                <a:solidFill>
                  <a:srgbClr val="267D00"/>
                </a:solidFill>
                <a:latin typeface="BIZ UDPゴシック" panose="020B0400000000000000" pitchFamily="50" charset="-128"/>
                <a:ea typeface="BIZ UDPゴシック" panose="020B0400000000000000" pitchFamily="50" charset="-128"/>
                <a:cs typeface="Meiryo"/>
                <a:sym typeface="Meiryo"/>
              </a:rPr>
              <a:t>注意</a:t>
            </a:r>
          </a:p>
          <a:p>
            <a:pPr marL="0" marR="0" lvl="0" indent="0" rtl="0">
              <a:lnSpc>
                <a:spcPct val="120000"/>
              </a:lnSpc>
              <a:spcBef>
                <a:spcPts val="0"/>
              </a:spcBef>
              <a:spcAft>
                <a:spcPts val="0"/>
              </a:spcAft>
              <a:buClr>
                <a:srgbClr val="000000"/>
              </a:buClr>
              <a:buSzPts val="1600"/>
              <a:buFont typeface="Arial"/>
              <a:buNone/>
            </a:pPr>
            <a:r>
              <a:rPr lang="ja-JP" altLang="en-US" sz="1200" i="0" strike="noStrike" cap="none" dirty="0">
                <a:solidFill>
                  <a:srgbClr val="464646"/>
                </a:solidFill>
                <a:uFill>
                  <a:solidFill>
                    <a:srgbClr val="F6AD48"/>
                  </a:solidFill>
                </a:uFill>
                <a:latin typeface="BIZ UDPゴシック" panose="020B0400000000000000" pitchFamily="50" charset="-128"/>
                <a:ea typeface="BIZ UDPゴシック" panose="020B0400000000000000" pitchFamily="50" charset="-128"/>
                <a:cs typeface="Meiryo"/>
                <a:sym typeface="Meiryo"/>
              </a:rPr>
              <a:t>システム提供元宛ての問い合わせは担当者が集約して行います。</a:t>
            </a:r>
          </a:p>
          <a:p>
            <a:pPr marL="0" marR="0" lvl="0" indent="0" rtl="0">
              <a:lnSpc>
                <a:spcPct val="120000"/>
              </a:lnSpc>
              <a:spcBef>
                <a:spcPts val="0"/>
              </a:spcBef>
              <a:spcAft>
                <a:spcPts val="0"/>
              </a:spcAft>
              <a:buClr>
                <a:srgbClr val="000000"/>
              </a:buClr>
              <a:buSzPts val="1600"/>
              <a:buFont typeface="Arial"/>
              <a:buNone/>
            </a:pPr>
            <a:r>
              <a:rPr lang="ja-JP" altLang="en-US" sz="1200" i="0" strike="noStrike" cap="none" dirty="0">
                <a:solidFill>
                  <a:srgbClr val="464646"/>
                </a:solidFill>
                <a:uFill>
                  <a:solidFill>
                    <a:srgbClr val="F6AD48"/>
                  </a:solidFill>
                </a:uFill>
                <a:latin typeface="BIZ UDPゴシック" panose="020B0400000000000000" pitchFamily="50" charset="-128"/>
                <a:ea typeface="BIZ UDPゴシック" panose="020B0400000000000000" pitchFamily="50" charset="-128"/>
                <a:cs typeface="Meiryo"/>
                <a:sym typeface="Meiryo"/>
              </a:rPr>
              <a:t>「楽楽明細」に関する質問がありましたら、上記窓口までお問い合わせください。</a:t>
            </a:r>
          </a:p>
        </p:txBody>
      </p:sp>
    </p:spTree>
    <p:extLst>
      <p:ext uri="{BB962C8B-B14F-4D97-AF65-F5344CB8AC3E}">
        <p14:creationId xmlns:p14="http://schemas.microsoft.com/office/powerpoint/2010/main" val="412377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概要</a:t>
            </a:r>
            <a:endParaRPr dirty="0"/>
          </a:p>
        </p:txBody>
      </p:sp>
      <p:sp>
        <p:nvSpPr>
          <p:cNvPr id="99" name="Google Shape;99;p2"/>
          <p:cNvSpPr txBox="1">
            <a:spLocks noGrp="1"/>
          </p:cNvSpPr>
          <p:nvPr>
            <p:ph type="body" idx="1"/>
          </p:nvPr>
        </p:nvSpPr>
        <p:spPr>
          <a:xfrm>
            <a:off x="479425" y="1376362"/>
            <a:ext cx="11233150" cy="793750"/>
          </a:xfrm>
          <a:prstGeom prst="rect">
            <a:avLst/>
          </a:prstGeom>
          <a:noFill/>
          <a:ln>
            <a:noFill/>
          </a:ln>
        </p:spPr>
        <p:txBody>
          <a:bodyPr spcFirstLastPara="1" wrap="square" lIns="0" tIns="0" rIns="0" bIns="0" anchor="t" anchorCtr="0">
            <a:noAutofit/>
          </a:bodyPr>
          <a:lstStyle/>
          <a:p>
            <a:pPr marL="0" lvl="0" indent="0" algn="l" rtl="0">
              <a:lnSpc>
                <a:spcPct val="135000"/>
              </a:lnSpc>
              <a:spcBef>
                <a:spcPts val="0"/>
              </a:spcBef>
              <a:spcAft>
                <a:spcPts val="0"/>
              </a:spcAft>
              <a:buClr>
                <a:schemeClr val="dk1"/>
              </a:buClr>
              <a:buSzPts val="1300"/>
              <a:buNone/>
            </a:pPr>
            <a:r>
              <a:rPr lang="ja-JP" altLang="en-US" b="1" dirty="0">
                <a:solidFill>
                  <a:srgbClr val="267D00"/>
                </a:solidFill>
                <a:latin typeface="BIZ UDPゴシック" panose="020B0400000000000000" pitchFamily="50" charset="-128"/>
                <a:ea typeface="BIZ UDPゴシック" panose="020B0400000000000000" pitchFamily="50" charset="-128"/>
                <a:cs typeface="Arial"/>
                <a:sym typeface="Arial"/>
              </a:rPr>
              <a:t>利用用途：部門説明会など</a:t>
            </a:r>
          </a:p>
          <a:p>
            <a:pPr marL="0" lvl="0" indent="0" algn="l" rtl="0">
              <a:lnSpc>
                <a:spcPct val="135000"/>
              </a:lnSpc>
              <a:spcBef>
                <a:spcPts val="0"/>
              </a:spcBef>
              <a:spcAft>
                <a:spcPts val="0"/>
              </a:spcAft>
              <a:buClr>
                <a:schemeClr val="dk1"/>
              </a:buClr>
              <a:buSzPts val="1300"/>
              <a:buNone/>
            </a:pPr>
            <a:r>
              <a:rPr lang="ja-JP" altLang="en-US" dirty="0">
                <a:solidFill>
                  <a:srgbClr val="323232"/>
                </a:solidFill>
                <a:latin typeface="BIZ UDPゴシック" panose="020B0400000000000000" pitchFamily="50" charset="-128"/>
                <a:ea typeface="BIZ UDPゴシック" panose="020B0400000000000000" pitchFamily="50" charset="-128"/>
                <a:cs typeface="Arial"/>
                <a:sym typeface="Arial"/>
              </a:rPr>
              <a:t>ここからは「概要」のスライドになります。</a:t>
            </a:r>
            <a:endParaRPr lang="en-US" altLang="ja-JP" dirty="0">
              <a:solidFill>
                <a:srgbClr val="323232"/>
              </a:solidFill>
              <a:latin typeface="BIZ UDPゴシック" panose="020B0400000000000000" pitchFamily="50" charset="-128"/>
              <a:ea typeface="BIZ UDPゴシック" panose="020B0400000000000000" pitchFamily="50" charset="-128"/>
              <a:cs typeface="Arial"/>
              <a:sym typeface="Arial"/>
            </a:endParaRPr>
          </a:p>
          <a:p>
            <a:pPr marL="0" marR="0" lvl="0" indent="0" algn="l" rtl="0">
              <a:lnSpc>
                <a:spcPct val="120000"/>
              </a:lnSpc>
              <a:spcBef>
                <a:spcPts val="0"/>
              </a:spcBef>
              <a:spcAft>
                <a:spcPts val="0"/>
              </a:spcAft>
              <a:buClr>
                <a:srgbClr val="000000"/>
              </a:buClr>
              <a:buSzPts val="1000"/>
              <a:buFont typeface="Arial"/>
              <a:buNone/>
            </a:pPr>
            <a:r>
              <a:rPr lang="ja-JP" altLang="en-US" dirty="0">
                <a:solidFill>
                  <a:srgbClr val="323232"/>
                </a:solidFill>
                <a:latin typeface="BIZ UDPゴシック" panose="020B0400000000000000" pitchFamily="50" charset="-128"/>
                <a:ea typeface="BIZ UDPゴシック" panose="020B0400000000000000" pitchFamily="50" charset="-128"/>
                <a:cs typeface="Arial"/>
                <a:sym typeface="Arial"/>
              </a:rPr>
              <a:t>「</a:t>
            </a:r>
            <a:r>
              <a:rPr lang="ja-JP" altLang="en-US" u="none" strike="noStrike" cap="none" dirty="0">
                <a:solidFill>
                  <a:schemeClr val="tx1"/>
                </a:solidFill>
              </a:rPr>
              <a:t>「楽楽明細」の運用には直接かかわらないが、お取引先様からお問い合わせを受ける可能性がある方」</a:t>
            </a:r>
            <a:r>
              <a:rPr lang="ja-JP" altLang="en-US" dirty="0">
                <a:solidFill>
                  <a:srgbClr val="323232"/>
                </a:solidFill>
                <a:latin typeface="BIZ UDPゴシック" panose="020B0400000000000000" pitchFamily="50" charset="-128"/>
                <a:ea typeface="BIZ UDPゴシック" panose="020B0400000000000000" pitchFamily="50" charset="-128"/>
                <a:cs typeface="Arial"/>
                <a:sym typeface="Arial"/>
              </a:rPr>
              <a:t>向けにご説明する際にご活用ください。</a:t>
            </a:r>
          </a:p>
        </p:txBody>
      </p:sp>
      <p:sp>
        <p:nvSpPr>
          <p:cNvPr id="100" name="Google Shape;100;p2"/>
          <p:cNvSpPr txBox="1"/>
          <p:nvPr/>
        </p:nvSpPr>
        <p:spPr>
          <a:xfrm>
            <a:off x="10834618" y="6510664"/>
            <a:ext cx="877957" cy="1616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altLang="ja-JP" sz="700" b="0" i="0" u="none" strike="noStrike" cap="none">
                <a:solidFill>
                  <a:schemeClr val="dk1"/>
                </a:solidFill>
                <a:latin typeface="BIZ UDPGothic"/>
                <a:ea typeface="BIZ UDPGothic"/>
                <a:cs typeface="BIZ UDPGothic"/>
                <a:sym typeface="BIZ UDPGothic"/>
              </a:rPr>
              <a:t>25</a:t>
            </a:fld>
            <a:endParaRPr sz="700" b="0" i="0" u="none" strike="noStrike" cap="none">
              <a:solidFill>
                <a:schemeClr val="dk1"/>
              </a:solidFill>
              <a:latin typeface="BIZ UDPGothic"/>
              <a:ea typeface="BIZ UDPGothic"/>
              <a:cs typeface="BIZ UDPGothic"/>
              <a:sym typeface="BIZ UDPGothic"/>
            </a:endParaRPr>
          </a:p>
        </p:txBody>
      </p:sp>
      <p:graphicFrame>
        <p:nvGraphicFramePr>
          <p:cNvPr id="101" name="Google Shape;101;p2"/>
          <p:cNvGraphicFramePr/>
          <p:nvPr>
            <p:extLst>
              <p:ext uri="{D42A27DB-BD31-4B8C-83A1-F6EECF244321}">
                <p14:modId xmlns:p14="http://schemas.microsoft.com/office/powerpoint/2010/main" val="1033211207"/>
              </p:ext>
            </p:extLst>
          </p:nvPr>
        </p:nvGraphicFramePr>
        <p:xfrm>
          <a:off x="749500" y="2965268"/>
          <a:ext cx="10693000" cy="1868539"/>
        </p:xfrm>
        <a:graphic>
          <a:graphicData uri="http://schemas.openxmlformats.org/drawingml/2006/table">
            <a:tbl>
              <a:tblPr firstRow="1" bandRow="1">
                <a:noFill/>
              </a:tblPr>
              <a:tblGrid>
                <a:gridCol w="528608">
                  <a:extLst>
                    <a:ext uri="{9D8B030D-6E8A-4147-A177-3AD203B41FA5}">
                      <a16:colId xmlns:a16="http://schemas.microsoft.com/office/drawing/2014/main" val="20000"/>
                    </a:ext>
                  </a:extLst>
                </a:gridCol>
                <a:gridCol w="4192128">
                  <a:extLst>
                    <a:ext uri="{9D8B030D-6E8A-4147-A177-3AD203B41FA5}">
                      <a16:colId xmlns:a16="http://schemas.microsoft.com/office/drawing/2014/main" val="20001"/>
                    </a:ext>
                  </a:extLst>
                </a:gridCol>
                <a:gridCol w="5150534">
                  <a:extLst>
                    <a:ext uri="{9D8B030D-6E8A-4147-A177-3AD203B41FA5}">
                      <a16:colId xmlns:a16="http://schemas.microsoft.com/office/drawing/2014/main" val="20002"/>
                    </a:ext>
                  </a:extLst>
                </a:gridCol>
                <a:gridCol w="821730">
                  <a:extLst>
                    <a:ext uri="{9D8B030D-6E8A-4147-A177-3AD203B41FA5}">
                      <a16:colId xmlns:a16="http://schemas.microsoft.com/office/drawing/2014/main" val="3507125338"/>
                    </a:ext>
                  </a:extLst>
                </a:gridCol>
              </a:tblGrid>
              <a:tr h="396325">
                <a:tc>
                  <a:txBody>
                    <a:bodyPr/>
                    <a:lstStyle/>
                    <a:p>
                      <a:pPr marL="0" marR="0" lvl="0" indent="0" algn="ctr"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項目分類</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ターゲット</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b="0" u="none" strike="noStrike" cap="none" dirty="0">
                          <a:solidFill>
                            <a:schemeClr val="tx1"/>
                          </a:solidFill>
                          <a:latin typeface="BIZ UDPゴシック" panose="020B0400000000000000" pitchFamily="50" charset="-128"/>
                          <a:ea typeface="BIZ UDPゴシック" panose="020B0400000000000000" pitchFamily="50" charset="-128"/>
                        </a:rPr>
                        <a:t>ページ</a:t>
                      </a:r>
                      <a:endParaRPr sz="1000" b="0" u="none" strike="noStrike" cap="none" dirty="0">
                        <a:solidFill>
                          <a:schemeClr val="tx1"/>
                        </a:solidFill>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396325">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概略</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社内説明会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※帳票発行業務に直接携わることはないが、全体把握が必要な方向け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概要や全体把握が</a:t>
                      </a:r>
                      <a:r>
                        <a:rPr lang="ja-JP" altLang="en-US" sz="1000" u="none" strike="noStrike" cap="none" dirty="0">
                          <a:solidFill>
                            <a:schemeClr val="tx1"/>
                          </a:solidFill>
                        </a:rPr>
                        <a:t>でき</a:t>
                      </a:r>
                      <a:r>
                        <a:rPr lang="ja-JP" sz="1000" u="none" strike="noStrike" cap="none" dirty="0">
                          <a:solidFill>
                            <a:schemeClr val="tx1"/>
                          </a:solidFill>
                        </a:rPr>
                        <a:t>ます。</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概要</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部門説明会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※「楽楽明細」の運用には直接かかわらないが、お取引先様から</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　</a:t>
                      </a:r>
                      <a:r>
                        <a:rPr lang="ja-JP" sz="1000" u="none" strike="noStrike" cap="none" dirty="0">
                          <a:solidFill>
                            <a:schemeClr val="tx1"/>
                          </a:solidFill>
                        </a:rPr>
                        <a:t>お</a:t>
                      </a:r>
                      <a:r>
                        <a:rPr lang="ja-JP" altLang="en-US" sz="1000" u="none" strike="noStrike" cap="none" dirty="0">
                          <a:solidFill>
                            <a:schemeClr val="tx1"/>
                          </a:solidFill>
                        </a:rPr>
                        <a:t>問い合わせ</a:t>
                      </a:r>
                      <a:r>
                        <a:rPr lang="ja-JP" sz="1000" u="none" strike="noStrike" cap="none" dirty="0">
                          <a:solidFill>
                            <a:schemeClr val="tx1"/>
                          </a:solidFill>
                        </a:rPr>
                        <a:t>を受ける可能性がある方向け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「楽楽明細」運用開始に向けての事前準備と</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運用の流れが把握できます。</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25P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実務ご担当者様</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※「楽楽明細」のご運用担当者様向け</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「楽楽明細」運用に向けてのよくある質問なども含め詳細把握ができます。</a:t>
                      </a: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
        <p:nvSpPr>
          <p:cNvPr id="10" name="正方形/長方形 9">
            <a:extLst>
              <a:ext uri="{FF2B5EF4-FFF2-40B4-BE49-F238E27FC236}">
                <a16:creationId xmlns:a16="http://schemas.microsoft.com/office/drawing/2014/main" id="{1CF21776-B251-D4EE-59A2-D256028EF281}"/>
              </a:ext>
            </a:extLst>
          </p:cNvPr>
          <p:cNvSpPr/>
          <p:nvPr/>
        </p:nvSpPr>
        <p:spPr>
          <a:xfrm>
            <a:off x="749500" y="3785358"/>
            <a:ext cx="10693000" cy="634242"/>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2538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t>1.WEB</a:t>
            </a:r>
            <a:r>
              <a:rPr lang="ja-JP" altLang="en-US" dirty="0"/>
              <a:t>化のご案内</a:t>
            </a:r>
            <a:r>
              <a:rPr lang="en-US" altLang="ja-JP" dirty="0"/>
              <a:t>(</a:t>
            </a:r>
            <a:r>
              <a:rPr lang="ja-JP" altLang="en-US" dirty="0"/>
              <a:t>メールアドレス回収</a:t>
            </a:r>
            <a:r>
              <a:rPr lang="en-US" altLang="ja-JP" dirty="0"/>
              <a:t>)</a:t>
            </a:r>
            <a:endParaRPr lang="ja-JP" altLang="en-US" dirty="0"/>
          </a:p>
          <a:p>
            <a:pPr marL="0" indent="0">
              <a:lnSpc>
                <a:spcPct val="140000"/>
              </a:lnSpc>
              <a:buNone/>
            </a:pPr>
            <a:r>
              <a:rPr lang="en-US" altLang="ja-JP" dirty="0"/>
              <a:t>2.</a:t>
            </a:r>
            <a:r>
              <a:rPr lang="ja-JP" altLang="en-US" dirty="0"/>
              <a:t>帳票のご発行に向けて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26</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27534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t>1.WEB</a:t>
            </a:r>
            <a:r>
              <a:rPr lang="ja-JP" altLang="en-US" dirty="0"/>
              <a:t>化のご案内</a:t>
            </a:r>
            <a:r>
              <a:rPr lang="en-US" altLang="ja-JP" dirty="0"/>
              <a:t>(</a:t>
            </a:r>
            <a:r>
              <a:rPr lang="ja-JP" altLang="en-US" dirty="0"/>
              <a:t>メールアドレス回収</a:t>
            </a:r>
            <a:r>
              <a:rPr lang="en-US" altLang="ja-JP" dirty="0"/>
              <a:t>)</a:t>
            </a:r>
            <a:endParaRPr lang="ja-JP" altLang="en-US" dirty="0"/>
          </a:p>
          <a:p>
            <a:pPr marL="0" indent="0">
              <a:lnSpc>
                <a:spcPct val="140000"/>
              </a:lnSpc>
              <a:buNone/>
            </a:pPr>
            <a:r>
              <a:rPr lang="en-US" altLang="ja-JP" dirty="0">
                <a:solidFill>
                  <a:srgbClr val="D2D2D2"/>
                </a:solidFill>
              </a:rPr>
              <a:t>2.</a:t>
            </a:r>
            <a:r>
              <a:rPr lang="ja-JP" altLang="en-US" dirty="0">
                <a:solidFill>
                  <a:srgbClr val="D2D2D2"/>
                </a:solidFill>
              </a:rPr>
              <a:t>帳票のご発行に向けて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27</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1796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17" descr="グラフィカル ユーザー インターフェイス, テキスト, アプリケーション, メール&#10;&#10;自動的に生成された説明"/>
          <p:cNvPicPr preferRelativeResize="0"/>
          <p:nvPr/>
        </p:nvPicPr>
        <p:blipFill rotWithShape="1">
          <a:blip r:embed="rId3">
            <a:alphaModFix/>
          </a:blip>
          <a:srcRect/>
          <a:stretch/>
        </p:blipFill>
        <p:spPr>
          <a:xfrm>
            <a:off x="6240766" y="3147814"/>
            <a:ext cx="5165025" cy="2136392"/>
          </a:xfrm>
          <a:prstGeom prst="rect">
            <a:avLst/>
          </a:prstGeom>
          <a:noFill/>
          <a:ln w="12700">
            <a:solidFill>
              <a:srgbClr val="D2D2D2"/>
            </a:solidFill>
          </a:ln>
        </p:spPr>
      </p:pic>
      <p:sp>
        <p:nvSpPr>
          <p:cNvPr id="512" name="Google Shape;512;p1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利用登録機能について</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513" name="Google Shape;513;p1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28</a:t>
            </a:fld>
            <a:endParaRPr>
              <a:latin typeface="BIZ UDPゴシック" panose="020B0400000000000000" pitchFamily="50" charset="-128"/>
              <a:ea typeface="BIZ UDPゴシック" panose="020B0400000000000000" pitchFamily="50" charset="-128"/>
              <a:cs typeface="Arial"/>
              <a:sym typeface="Arial"/>
            </a:endParaRPr>
          </a:p>
        </p:txBody>
      </p:sp>
      <p:sp>
        <p:nvSpPr>
          <p:cNvPr id="514" name="Google Shape;514;p17"/>
          <p:cNvSpPr/>
          <p:nvPr/>
        </p:nvSpPr>
        <p:spPr>
          <a:xfrm>
            <a:off x="479425" y="1856535"/>
            <a:ext cx="1057275" cy="40005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15" name="Google Shape;515;p17"/>
          <p:cNvSpPr/>
          <p:nvPr/>
        </p:nvSpPr>
        <p:spPr>
          <a:xfrm>
            <a:off x="6277276"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16" name="Google Shape;516;p17"/>
          <p:cNvSpPr txBox="1"/>
          <p:nvPr/>
        </p:nvSpPr>
        <p:spPr>
          <a:xfrm>
            <a:off x="479424" y="2366808"/>
            <a:ext cx="4610203"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latin typeface="BIZ UDPゴシック" panose="020B0400000000000000" pitchFamily="50" charset="-128"/>
                <a:ea typeface="BIZ UDPゴシック" panose="020B0400000000000000" pitchFamily="50" charset="-128"/>
                <a:sym typeface="Arial"/>
              </a:rPr>
              <a:t>貴社よりご案内していただくURLにアクセスし、</a:t>
            </a:r>
            <a:endParaRPr sz="1300" b="0" i="0" u="none" strike="noStrike" cap="none" dirty="0">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latin typeface="BIZ UDPゴシック" panose="020B0400000000000000" pitchFamily="50" charset="-128"/>
                <a:ea typeface="BIZ UDPゴシック" panose="020B0400000000000000" pitchFamily="50" charset="-128"/>
                <a:sym typeface="Arial"/>
              </a:rPr>
              <a:t>「新規でご登録のお客様はこちら」をクリックします。</a:t>
            </a:r>
            <a:endParaRPr sz="1300" b="0" i="0" u="none" strike="noStrike" cap="none" dirty="0">
              <a:latin typeface="BIZ UDPゴシック" panose="020B0400000000000000" pitchFamily="50" charset="-128"/>
              <a:ea typeface="BIZ UDPゴシック" panose="020B0400000000000000" pitchFamily="50" charset="-128"/>
              <a:sym typeface="Arial"/>
            </a:endParaRPr>
          </a:p>
        </p:txBody>
      </p:sp>
      <p:sp>
        <p:nvSpPr>
          <p:cNvPr id="517" name="Google Shape;517;p17"/>
          <p:cNvSpPr txBox="1"/>
          <p:nvPr/>
        </p:nvSpPr>
        <p:spPr>
          <a:xfrm>
            <a:off x="6277276" y="2367608"/>
            <a:ext cx="4557342" cy="3923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latin typeface="BIZ UDPゴシック" panose="020B0400000000000000" pitchFamily="50" charset="-128"/>
                <a:ea typeface="BIZ UDPゴシック" panose="020B0400000000000000" pitchFamily="50" charset="-128"/>
                <a:sym typeface="Arial"/>
              </a:rPr>
              <a:t>メールアドレスを入力し、「送信する」をクリックします。</a:t>
            </a:r>
            <a:endParaRPr sz="1300" b="0" i="0" u="none" strike="noStrike" cap="none" dirty="0">
              <a:latin typeface="BIZ UDPゴシック" panose="020B0400000000000000" pitchFamily="50" charset="-128"/>
              <a:ea typeface="BIZ UDPゴシック" panose="020B0400000000000000" pitchFamily="50" charset="-128"/>
              <a:sym typeface="Arial"/>
            </a:endParaRPr>
          </a:p>
        </p:txBody>
      </p:sp>
      <p:pic>
        <p:nvPicPr>
          <p:cNvPr id="518" name="Google Shape;518;p17"/>
          <p:cNvPicPr preferRelativeResize="0"/>
          <p:nvPr/>
        </p:nvPicPr>
        <p:blipFill rotWithShape="1">
          <a:blip r:embed="rId4">
            <a:alphaModFix/>
          </a:blip>
          <a:srcRect/>
          <a:stretch/>
        </p:blipFill>
        <p:spPr>
          <a:xfrm>
            <a:off x="481513" y="3147814"/>
            <a:ext cx="5165025" cy="2136392"/>
          </a:xfrm>
          <a:prstGeom prst="rect">
            <a:avLst/>
          </a:prstGeom>
          <a:noFill/>
          <a:ln w="12700" cap="flat" cmpd="sng">
            <a:solidFill>
              <a:srgbClr val="D2D2D2"/>
            </a:solidFill>
            <a:prstDash val="solid"/>
            <a:round/>
            <a:headEnd type="none" w="sm" len="sm"/>
            <a:tailEnd type="none" w="sm" len="sm"/>
          </a:ln>
        </p:spPr>
      </p:pic>
      <p:sp>
        <p:nvSpPr>
          <p:cNvPr id="519" name="Google Shape;519;p17"/>
          <p:cNvSpPr/>
          <p:nvPr/>
        </p:nvSpPr>
        <p:spPr>
          <a:xfrm>
            <a:off x="805795" y="4897788"/>
            <a:ext cx="1993264" cy="3403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20" name="Google Shape;520;p17"/>
          <p:cNvSpPr/>
          <p:nvPr/>
        </p:nvSpPr>
        <p:spPr>
          <a:xfrm>
            <a:off x="6307439" y="4016578"/>
            <a:ext cx="3010474" cy="3403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21" name="Google Shape;521;p17"/>
          <p:cNvSpPr/>
          <p:nvPr/>
        </p:nvSpPr>
        <p:spPr>
          <a:xfrm>
            <a:off x="6305641" y="4860602"/>
            <a:ext cx="1114561" cy="224689"/>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22" name="Google Shape;522;p17"/>
          <p:cNvSpPr txBox="1">
            <a:spLocks noGrp="1"/>
          </p:cNvSpPr>
          <p:nvPr>
            <p:ph type="body" idx="1"/>
          </p:nvPr>
        </p:nvSpPr>
        <p:spPr>
          <a:xfrm>
            <a:off x="479424" y="1376362"/>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dk2"/>
              </a:buClr>
              <a:buSzPts val="1600"/>
              <a:buFont typeface="BIZ UDPGothic"/>
              <a:buNone/>
            </a:pPr>
            <a:r>
              <a:rPr lang="ja-JP" sz="1600" dirty="0">
                <a:latin typeface="BIZ UDPゴシック" panose="020B0400000000000000" pitchFamily="50" charset="-128"/>
                <a:ea typeface="BIZ UDPゴシック" panose="020B0400000000000000" pitchFamily="50" charset="-128"/>
                <a:cs typeface="Arial"/>
                <a:sym typeface="Arial"/>
              </a:rPr>
              <a:t>登録手順</a:t>
            </a:r>
            <a:r>
              <a:rPr lang="ja-JP" altLang="en-US" sz="1600" dirty="0">
                <a:latin typeface="BIZ UDPゴシック" panose="020B0400000000000000" pitchFamily="50" charset="-128"/>
                <a:ea typeface="BIZ UDPゴシック" panose="020B0400000000000000" pitchFamily="50" charset="-128"/>
                <a:cs typeface="Arial"/>
                <a:sym typeface="Arial"/>
              </a:rPr>
              <a:t>（</a:t>
            </a:r>
            <a:r>
              <a:rPr lang="ja-JP" sz="1600" dirty="0">
                <a:latin typeface="BIZ UDPゴシック" panose="020B0400000000000000" pitchFamily="50" charset="-128"/>
                <a:ea typeface="BIZ UDPゴシック" panose="020B0400000000000000" pitchFamily="50" charset="-128"/>
                <a:cs typeface="Arial"/>
                <a:sym typeface="Arial"/>
              </a:rPr>
              <a:t>お取引先様</a:t>
            </a:r>
            <a:r>
              <a:rPr lang="ja-JP" altLang="en-US" sz="1600" dirty="0">
                <a:latin typeface="BIZ UDPゴシック" panose="020B0400000000000000" pitchFamily="50" charset="-128"/>
                <a:ea typeface="BIZ UDPゴシック" panose="020B0400000000000000" pitchFamily="50" charset="-128"/>
                <a:cs typeface="Arial"/>
                <a:sym typeface="Arial"/>
              </a:rPr>
              <a:t>）</a:t>
            </a:r>
            <a:endParaRPr sz="1600" dirty="0">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29</a:t>
            </a:fld>
            <a:endParaRPr>
              <a:latin typeface="BIZ UDPゴシック" panose="020B0400000000000000" pitchFamily="50" charset="-128"/>
              <a:ea typeface="BIZ UDPゴシック" panose="020B0400000000000000" pitchFamily="50" charset="-128"/>
              <a:cs typeface="Arial"/>
              <a:sym typeface="Arial"/>
            </a:endParaRPr>
          </a:p>
        </p:txBody>
      </p:sp>
      <p:sp>
        <p:nvSpPr>
          <p:cNvPr id="528" name="Google Shape;528;p18"/>
          <p:cNvSpPr txBox="1"/>
          <p:nvPr/>
        </p:nvSpPr>
        <p:spPr>
          <a:xfrm>
            <a:off x="479424" y="2446659"/>
            <a:ext cx="4394918"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入力したメールアドレス宛に仮登録通知メールが届くので、</a:t>
            </a:r>
            <a:endParaRPr sz="13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記載されたURLにアクセスし、本登録を実施します。</a:t>
            </a:r>
            <a:endParaRPr sz="13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529" name="Google Shape;529;p18"/>
          <p:cNvSpPr txBox="1"/>
          <p:nvPr/>
        </p:nvSpPr>
        <p:spPr>
          <a:xfrm>
            <a:off x="6289261" y="2447333"/>
            <a:ext cx="4208963"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「利用規約」と「個人情報の取り扱いについて」の</a:t>
            </a:r>
            <a:endParaRPr lang="en-US" alt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同意項目にチェックを入れ、</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次へ</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3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530" name="Google Shape;530;p18"/>
          <p:cNvPicPr preferRelativeResize="0">
            <a:picLocks noChangeAspect="1"/>
          </p:cNvPicPr>
          <p:nvPr/>
        </p:nvPicPr>
        <p:blipFill rotWithShape="1">
          <a:blip r:embed="rId3">
            <a:alphaModFix/>
          </a:blip>
          <a:srcRect/>
          <a:stretch/>
        </p:blipFill>
        <p:spPr>
          <a:xfrm>
            <a:off x="6303775" y="3267452"/>
            <a:ext cx="4466364" cy="3024000"/>
          </a:xfrm>
          <a:prstGeom prst="rect">
            <a:avLst/>
          </a:prstGeom>
          <a:noFill/>
          <a:ln w="12700" cap="flat" cmpd="sng">
            <a:solidFill>
              <a:srgbClr val="D2D2D2"/>
            </a:solidFill>
            <a:prstDash val="solid"/>
            <a:round/>
            <a:headEnd type="none" w="sm" len="sm"/>
            <a:tailEnd type="none" w="sm" len="sm"/>
          </a:ln>
        </p:spPr>
      </p:pic>
      <p:sp>
        <p:nvSpPr>
          <p:cNvPr id="531" name="Google Shape;531;p18"/>
          <p:cNvSpPr/>
          <p:nvPr/>
        </p:nvSpPr>
        <p:spPr>
          <a:xfrm>
            <a:off x="6332803" y="5605740"/>
            <a:ext cx="1556165" cy="673957"/>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32" name="Google Shape;532;p18"/>
          <p:cNvSpPr/>
          <p:nvPr/>
        </p:nvSpPr>
        <p:spPr>
          <a:xfrm>
            <a:off x="479425" y="1997480"/>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手順③</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33" name="Google Shape;533;p18"/>
          <p:cNvSpPr/>
          <p:nvPr/>
        </p:nvSpPr>
        <p:spPr>
          <a:xfrm>
            <a:off x="6277276" y="1997540"/>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手順④</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534" name="Google Shape;534;p18" descr="テキスト&#10;&#10;自動的に生成された説明"/>
          <p:cNvPicPr preferRelativeResize="0">
            <a:picLocks noChangeAspect="1"/>
          </p:cNvPicPr>
          <p:nvPr/>
        </p:nvPicPr>
        <p:blipFill rotWithShape="1">
          <a:blip r:embed="rId4">
            <a:alphaModFix/>
          </a:blip>
          <a:srcRect/>
          <a:stretch/>
        </p:blipFill>
        <p:spPr>
          <a:xfrm>
            <a:off x="479383" y="3267452"/>
            <a:ext cx="4755324" cy="3024000"/>
          </a:xfrm>
          <a:prstGeom prst="rect">
            <a:avLst/>
          </a:prstGeom>
          <a:noFill/>
          <a:ln w="12700" cap="flat" cmpd="sng">
            <a:solidFill>
              <a:srgbClr val="D2D2D2"/>
            </a:solidFill>
            <a:prstDash val="solid"/>
            <a:round/>
            <a:headEnd type="none" w="sm" len="sm"/>
            <a:tailEnd type="none" w="sm" len="sm"/>
          </a:ln>
        </p:spPr>
      </p:pic>
      <p:sp>
        <p:nvSpPr>
          <p:cNvPr id="535" name="Google Shape;535;p18"/>
          <p:cNvSpPr/>
          <p:nvPr/>
        </p:nvSpPr>
        <p:spPr>
          <a:xfrm>
            <a:off x="616940" y="4560582"/>
            <a:ext cx="2776756" cy="340370"/>
          </a:xfrm>
          <a:prstGeom prst="rect">
            <a:avLst/>
          </a:prstGeom>
          <a:noFill/>
          <a:ln w="57150" cap="flat" cmpd="sng">
            <a:solidFill>
              <a:srgbClr val="F7D65B"/>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36" name="Google Shape;536;p18"/>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利用登録機能について</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537" name="Google Shape;537;p18"/>
          <p:cNvSpPr txBox="1">
            <a:spLocks noGrp="1"/>
          </p:cNvSpPr>
          <p:nvPr>
            <p:ph type="body" idx="1"/>
          </p:nvPr>
        </p:nvSpPr>
        <p:spPr>
          <a:xfrm>
            <a:off x="479424" y="1376362"/>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dk2"/>
              </a:buClr>
              <a:buSzPts val="1600"/>
              <a:buFont typeface="BIZ UDPGothic"/>
              <a:buNone/>
            </a:pPr>
            <a:r>
              <a:rPr lang="ja-JP" sz="1600" dirty="0">
                <a:latin typeface="BIZ UDPゴシック" panose="020B0400000000000000" pitchFamily="50" charset="-128"/>
                <a:ea typeface="BIZ UDPゴシック" panose="020B0400000000000000" pitchFamily="50" charset="-128"/>
                <a:cs typeface="Arial"/>
                <a:sym typeface="Arial"/>
              </a:rPr>
              <a:t>登録手順</a:t>
            </a:r>
            <a:r>
              <a:rPr lang="ja-JP" altLang="en-US" sz="1600" dirty="0">
                <a:latin typeface="BIZ UDPゴシック" panose="020B0400000000000000" pitchFamily="50" charset="-128"/>
                <a:ea typeface="BIZ UDPゴシック" panose="020B0400000000000000" pitchFamily="50" charset="-128"/>
                <a:cs typeface="Arial"/>
                <a:sym typeface="Arial"/>
              </a:rPr>
              <a:t>（</a:t>
            </a:r>
            <a:r>
              <a:rPr lang="ja-JP" sz="1600" dirty="0">
                <a:latin typeface="BIZ UDPゴシック" panose="020B0400000000000000" pitchFamily="50" charset="-128"/>
                <a:ea typeface="BIZ UDPゴシック" panose="020B0400000000000000" pitchFamily="50" charset="-128"/>
                <a:cs typeface="Arial"/>
                <a:sym typeface="Arial"/>
              </a:rPr>
              <a:t>お取引先様</a:t>
            </a:r>
            <a:r>
              <a:rPr lang="ja-JP" altLang="en-US" sz="1600" dirty="0">
                <a:latin typeface="BIZ UDPゴシック" panose="020B0400000000000000" pitchFamily="50" charset="-128"/>
                <a:ea typeface="BIZ UDPゴシック" panose="020B0400000000000000" pitchFamily="50" charset="-128"/>
                <a:cs typeface="Arial"/>
                <a:sym typeface="Arial"/>
              </a:rPr>
              <a:t>）</a:t>
            </a:r>
            <a:endParaRPr sz="1600" dirty="0">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body" idx="1"/>
          </p:nvPr>
        </p:nvSpPr>
        <p:spPr>
          <a:xfrm>
            <a:off x="479424" y="1376362"/>
            <a:ext cx="11233149" cy="1281920"/>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rgbClr val="464646"/>
              </a:buClr>
              <a:buSzPts val="1100"/>
              <a:buFont typeface="BIZ UDPGothic"/>
              <a:buNone/>
            </a:pPr>
            <a:r>
              <a:rPr lang="ja-JP" altLang="en-US" dirty="0">
                <a:solidFill>
                  <a:srgbClr val="267D00"/>
                </a:solidFill>
                <a:latin typeface="BIZ UDPゴシック" panose="020B0400000000000000" pitchFamily="50" charset="-128"/>
                <a:ea typeface="BIZ UDPゴシック" panose="020B0400000000000000" pitchFamily="50" charset="-128"/>
                <a:cs typeface="Arial"/>
                <a:sym typeface="Arial"/>
              </a:rPr>
              <a:t>社内説明会は、「</a:t>
            </a:r>
            <a:r>
              <a:rPr lang="en-US" altLang="ja-JP" dirty="0">
                <a:solidFill>
                  <a:srgbClr val="267D00"/>
                </a:solidFill>
                <a:latin typeface="BIZ UDPゴシック" panose="020B0400000000000000" pitchFamily="50" charset="-128"/>
                <a:ea typeface="BIZ UDPゴシック" panose="020B0400000000000000" pitchFamily="50" charset="-128"/>
                <a:cs typeface="Arial"/>
                <a:sym typeface="Arial"/>
              </a:rPr>
              <a:t>WEB</a:t>
            </a:r>
            <a:r>
              <a:rPr lang="ja-JP" altLang="en-US" dirty="0">
                <a:solidFill>
                  <a:srgbClr val="267D00"/>
                </a:solidFill>
                <a:latin typeface="BIZ UDPゴシック" panose="020B0400000000000000" pitchFamily="50" charset="-128"/>
                <a:ea typeface="BIZ UDPゴシック" panose="020B0400000000000000" pitchFamily="50" charset="-128"/>
                <a:cs typeface="Arial"/>
                <a:sym typeface="Arial"/>
              </a:rPr>
              <a:t>化のご案内前」「ご運用開始前」のタイミングで実施するケースが多いです。</a:t>
            </a:r>
          </a:p>
          <a:p>
            <a:pPr marL="0" lvl="3" indent="0" algn="l" rtl="0">
              <a:lnSpc>
                <a:spcPct val="135000"/>
              </a:lnSpc>
              <a:spcBef>
                <a:spcPts val="0"/>
              </a:spcBef>
              <a:spcAft>
                <a:spcPts val="0"/>
              </a:spcAft>
              <a:buClr>
                <a:srgbClr val="464646"/>
              </a:buClr>
              <a:buSzPts val="1100"/>
              <a:buFont typeface="BIZ UDPGothic"/>
              <a:buNone/>
            </a:pPr>
            <a:r>
              <a:rPr lang="ja-JP" altLang="en-US" dirty="0">
                <a:solidFill>
                  <a:srgbClr val="267D00"/>
                </a:solidFill>
                <a:latin typeface="BIZ UDPゴシック" panose="020B0400000000000000" pitchFamily="50" charset="-128"/>
                <a:ea typeface="BIZ UDPゴシック" panose="020B0400000000000000" pitchFamily="50" charset="-128"/>
                <a:cs typeface="Arial"/>
                <a:sym typeface="Arial"/>
              </a:rPr>
              <a:t>ご入用のタイミングで社内説明会の実施をお願いいたします。</a:t>
            </a:r>
            <a:endParaRPr lang="en-US" altLang="ja-JP" dirty="0">
              <a:solidFill>
                <a:srgbClr val="267D00"/>
              </a:solidFill>
              <a:latin typeface="BIZ UDPゴシック" panose="020B0400000000000000" pitchFamily="50" charset="-128"/>
              <a:ea typeface="BIZ UDPゴシック" panose="020B0400000000000000" pitchFamily="50" charset="-128"/>
              <a:cs typeface="Arial"/>
              <a:sym typeface="Arial"/>
            </a:endParaRPr>
          </a:p>
          <a:p>
            <a:pPr marL="0" lvl="3" indent="0" algn="l" rtl="0">
              <a:lnSpc>
                <a:spcPct val="135000"/>
              </a:lnSpc>
              <a:spcBef>
                <a:spcPts val="0"/>
              </a:spcBef>
              <a:spcAft>
                <a:spcPts val="0"/>
              </a:spcAft>
              <a:buClr>
                <a:srgbClr val="464646"/>
              </a:buClr>
              <a:buSzPts val="1100"/>
              <a:buFont typeface="BIZ UDPGothic"/>
              <a:buNone/>
            </a:pPr>
            <a:r>
              <a:rPr lang="en-US" alt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例</a:t>
            </a:r>
            <a:r>
              <a:rPr lang="en-US" alt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タイミング①</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　</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お取引先様へ「楽楽明細」切り替えのご案内を送るため、貴社ご担当者様へ「楽楽明細」に関するお問</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い</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合</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わ</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せが入る可能性が</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あります</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a:t>
            </a:r>
            <a:endParaRPr sz="1100" b="0" dirty="0">
              <a:solidFill>
                <a:srgbClr val="464646"/>
              </a:solidFill>
              <a:latin typeface="BIZ UDPゴシック" panose="020B0400000000000000" pitchFamily="50" charset="-128"/>
              <a:ea typeface="BIZ UDPゴシック" panose="020B0400000000000000" pitchFamily="50" charset="-128"/>
              <a:cs typeface="Arial"/>
              <a:sym typeface="Arial"/>
            </a:endParaRPr>
          </a:p>
          <a:p>
            <a:pPr marL="0" lvl="3" indent="0" algn="l" rtl="0">
              <a:lnSpc>
                <a:spcPct val="135000"/>
              </a:lnSpc>
              <a:spcBef>
                <a:spcPts val="0"/>
              </a:spcBef>
              <a:spcAft>
                <a:spcPts val="0"/>
              </a:spcAft>
              <a:buClr>
                <a:srgbClr val="464646"/>
              </a:buClr>
              <a:buSzPts val="1100"/>
              <a:buFont typeface="BIZ UDPGothic"/>
              <a:buNone/>
            </a:pP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　　　　　　　　　　　</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　</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お問</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い</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合</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わ</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せが入った際に対応ができるように説明会を行うケースが多いです。</a:t>
            </a:r>
            <a:endParaRPr sz="1100" b="0" dirty="0">
              <a:solidFill>
                <a:srgbClr val="464646"/>
              </a:solidFill>
              <a:latin typeface="BIZ UDPゴシック" panose="020B0400000000000000" pitchFamily="50" charset="-128"/>
              <a:ea typeface="BIZ UDPゴシック" panose="020B0400000000000000" pitchFamily="50" charset="-128"/>
              <a:cs typeface="Arial"/>
              <a:sym typeface="Arial"/>
            </a:endParaRPr>
          </a:p>
          <a:p>
            <a:pPr marL="0" lvl="3" indent="0" algn="l" rtl="0">
              <a:lnSpc>
                <a:spcPct val="135000"/>
              </a:lnSpc>
              <a:spcBef>
                <a:spcPts val="0"/>
              </a:spcBef>
              <a:spcAft>
                <a:spcPts val="0"/>
              </a:spcAft>
              <a:buClr>
                <a:srgbClr val="464646"/>
              </a:buClr>
              <a:buSzPts val="1100"/>
              <a:buFont typeface="BIZ UDPGothic"/>
              <a:buNone/>
            </a:pPr>
            <a:r>
              <a:rPr lang="en-US" alt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例</a:t>
            </a:r>
            <a:r>
              <a:rPr lang="en-US" alt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a:t>
            </a:r>
            <a:r>
              <a:rPr lang="ja-JP" sz="1100" b="0" dirty="0">
                <a:solidFill>
                  <a:srgbClr val="464646"/>
                </a:solidFill>
                <a:latin typeface="BIZ UDPゴシック" panose="020B0400000000000000" pitchFamily="50" charset="-128"/>
                <a:ea typeface="BIZ UDPゴシック" panose="020B0400000000000000" pitchFamily="50" charset="-128"/>
                <a:cs typeface="Arial"/>
                <a:sym typeface="Arial"/>
              </a:rPr>
              <a:t>タイミング②</a:t>
            </a:r>
            <a:r>
              <a:rPr lang="ja-JP" altLang="en-US" sz="1100" b="0" dirty="0">
                <a:solidFill>
                  <a:srgbClr val="464646"/>
                </a:solidFill>
                <a:latin typeface="BIZ UDPゴシック" panose="020B0400000000000000" pitchFamily="50" charset="-128"/>
                <a:ea typeface="BIZ UDPゴシック" panose="020B0400000000000000" pitchFamily="50" charset="-128"/>
                <a:cs typeface="Arial"/>
                <a:sym typeface="Arial"/>
              </a:rPr>
              <a:t>　</a:t>
            </a:r>
            <a:r>
              <a:rPr lang="ja-JP" sz="1100" b="0" dirty="0">
                <a:solidFill>
                  <a:schemeClr val="tx1"/>
                </a:solidFill>
                <a:latin typeface="BIZ UDPゴシック" panose="020B0400000000000000" pitchFamily="50" charset="-128"/>
                <a:ea typeface="BIZ UDPゴシック" panose="020B0400000000000000" pitchFamily="50" charset="-128"/>
                <a:cs typeface="Arial"/>
                <a:sym typeface="Arial"/>
              </a:rPr>
              <a:t>「楽楽明細」へのご運用切り替えにあたり、社内フロー周知のためご説明されるケースが多いです。</a:t>
            </a:r>
            <a:endParaRPr sz="1100" dirty="0">
              <a:solidFill>
                <a:schemeClr val="tx1"/>
              </a:solidFill>
              <a:latin typeface="BIZ UDPゴシック" panose="020B0400000000000000" pitchFamily="50" charset="-128"/>
              <a:ea typeface="BIZ UDPゴシック" panose="020B0400000000000000" pitchFamily="50" charset="-128"/>
              <a:cs typeface="Arial"/>
              <a:sym typeface="Arial"/>
            </a:endParaRPr>
          </a:p>
          <a:p>
            <a:pPr marL="0" lvl="4" indent="0" algn="l" rtl="0">
              <a:lnSpc>
                <a:spcPct val="135000"/>
              </a:lnSpc>
              <a:spcBef>
                <a:spcPts val="0"/>
              </a:spcBef>
              <a:spcAft>
                <a:spcPts val="0"/>
              </a:spcAft>
              <a:buClr>
                <a:schemeClr val="dk1"/>
              </a:buClr>
              <a:buSzPts val="1300"/>
              <a:buFont typeface="BIZ UDPGothic"/>
              <a:buNone/>
            </a:pPr>
            <a:endParaRPr dirty="0">
              <a:latin typeface="BIZ UDPゴシック" panose="020B0400000000000000" pitchFamily="50" charset="-128"/>
              <a:ea typeface="BIZ UDPゴシック" panose="020B0400000000000000" pitchFamily="50" charset="-128"/>
              <a:cs typeface="Arial"/>
              <a:sym typeface="Arial"/>
            </a:endParaRPr>
          </a:p>
        </p:txBody>
      </p:sp>
      <p:sp>
        <p:nvSpPr>
          <p:cNvPr id="108" name="Google Shape;108;p3"/>
          <p:cNvSpPr txBox="1"/>
          <p:nvPr/>
        </p:nvSpPr>
        <p:spPr>
          <a:xfrm>
            <a:off x="10834618" y="6510664"/>
            <a:ext cx="877957" cy="1616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altLang="ja-JP" sz="700" b="0" i="0" u="none" strike="noStrike" cap="none">
                <a:solidFill>
                  <a:schemeClr val="dk1"/>
                </a:solidFill>
                <a:latin typeface="Arial"/>
                <a:ea typeface="Arial"/>
                <a:cs typeface="Arial"/>
                <a:sym typeface="Arial"/>
              </a:rPr>
              <a:t>3</a:t>
            </a:fld>
            <a:endParaRPr sz="700" b="0" i="0" u="none" strike="noStrike" cap="none">
              <a:solidFill>
                <a:schemeClr val="dk1"/>
              </a:solidFill>
              <a:latin typeface="Arial"/>
              <a:ea typeface="Arial"/>
              <a:cs typeface="Arial"/>
              <a:sym typeface="Arial"/>
            </a:endParaRPr>
          </a:p>
        </p:txBody>
      </p:sp>
      <p:sp>
        <p:nvSpPr>
          <p:cNvPr id="3" name="タイトル 2">
            <a:extLst>
              <a:ext uri="{FF2B5EF4-FFF2-40B4-BE49-F238E27FC236}">
                <a16:creationId xmlns:a16="http://schemas.microsoft.com/office/drawing/2014/main" id="{3E651BB0-DFCA-3AD3-2EDE-8D50487DD2EC}"/>
              </a:ext>
            </a:extLst>
          </p:cNvPr>
          <p:cNvSpPr>
            <a:spLocks noGrp="1"/>
          </p:cNvSpPr>
          <p:nvPr>
            <p:ph type="title"/>
          </p:nvPr>
        </p:nvSpPr>
        <p:spPr/>
        <p:txBody>
          <a:bodyPr/>
          <a:lstStyle/>
          <a:p>
            <a:pPr>
              <a:lnSpc>
                <a:spcPct val="120000"/>
              </a:lnSpc>
            </a:pPr>
            <a:r>
              <a:rPr lang="ja-JP" altLang="en-US" dirty="0"/>
              <a:t>「楽楽明細」運用までのスケジュール</a:t>
            </a:r>
          </a:p>
        </p:txBody>
      </p:sp>
      <p:graphicFrame>
        <p:nvGraphicFramePr>
          <p:cNvPr id="109" name="Google Shape;109;p3"/>
          <p:cNvGraphicFramePr/>
          <p:nvPr>
            <p:extLst>
              <p:ext uri="{D42A27DB-BD31-4B8C-83A1-F6EECF244321}">
                <p14:modId xmlns:p14="http://schemas.microsoft.com/office/powerpoint/2010/main" val="3557822674"/>
              </p:ext>
            </p:extLst>
          </p:nvPr>
        </p:nvGraphicFramePr>
        <p:xfrm>
          <a:off x="1510988" y="2721255"/>
          <a:ext cx="9170025" cy="3567650"/>
        </p:xfrm>
        <a:graphic>
          <a:graphicData uri="http://schemas.openxmlformats.org/drawingml/2006/table">
            <a:tbl>
              <a:tblPr firstRow="1" bandRow="1">
                <a:noFill/>
              </a:tblPr>
              <a:tblGrid>
                <a:gridCol w="1970025">
                  <a:extLst>
                    <a:ext uri="{9D8B030D-6E8A-4147-A177-3AD203B41FA5}">
                      <a16:colId xmlns:a16="http://schemas.microsoft.com/office/drawing/2014/main" val="20000"/>
                    </a:ext>
                  </a:extLst>
                </a:gridCol>
                <a:gridCol w="900000">
                  <a:extLst>
                    <a:ext uri="{9D8B030D-6E8A-4147-A177-3AD203B41FA5}">
                      <a16:colId xmlns:a16="http://schemas.microsoft.com/office/drawing/2014/main" val="20001"/>
                    </a:ext>
                  </a:extLst>
                </a:gridCol>
                <a:gridCol w="900000">
                  <a:extLst>
                    <a:ext uri="{9D8B030D-6E8A-4147-A177-3AD203B41FA5}">
                      <a16:colId xmlns:a16="http://schemas.microsoft.com/office/drawing/2014/main" val="20002"/>
                    </a:ext>
                  </a:extLst>
                </a:gridCol>
                <a:gridCol w="900000">
                  <a:extLst>
                    <a:ext uri="{9D8B030D-6E8A-4147-A177-3AD203B41FA5}">
                      <a16:colId xmlns:a16="http://schemas.microsoft.com/office/drawing/2014/main" val="20003"/>
                    </a:ext>
                  </a:extLst>
                </a:gridCol>
                <a:gridCol w="900000">
                  <a:extLst>
                    <a:ext uri="{9D8B030D-6E8A-4147-A177-3AD203B41FA5}">
                      <a16:colId xmlns:a16="http://schemas.microsoft.com/office/drawing/2014/main" val="20004"/>
                    </a:ext>
                  </a:extLst>
                </a:gridCol>
                <a:gridCol w="900000">
                  <a:extLst>
                    <a:ext uri="{9D8B030D-6E8A-4147-A177-3AD203B41FA5}">
                      <a16:colId xmlns:a16="http://schemas.microsoft.com/office/drawing/2014/main" val="20005"/>
                    </a:ext>
                  </a:extLst>
                </a:gridCol>
                <a:gridCol w="900000">
                  <a:extLst>
                    <a:ext uri="{9D8B030D-6E8A-4147-A177-3AD203B41FA5}">
                      <a16:colId xmlns:a16="http://schemas.microsoft.com/office/drawing/2014/main" val="20006"/>
                    </a:ext>
                  </a:extLst>
                </a:gridCol>
                <a:gridCol w="900000">
                  <a:extLst>
                    <a:ext uri="{9D8B030D-6E8A-4147-A177-3AD203B41FA5}">
                      <a16:colId xmlns:a16="http://schemas.microsoft.com/office/drawing/2014/main" val="20007"/>
                    </a:ext>
                  </a:extLst>
                </a:gridCol>
                <a:gridCol w="900000">
                  <a:extLst>
                    <a:ext uri="{9D8B030D-6E8A-4147-A177-3AD203B41FA5}">
                      <a16:colId xmlns:a16="http://schemas.microsoft.com/office/drawing/2014/main" val="20008"/>
                    </a:ext>
                  </a:extLst>
                </a:gridCol>
              </a:tblGrid>
              <a:tr h="271825">
                <a:tc rowSpan="2">
                  <a:txBody>
                    <a:bodyPr/>
                    <a:lstStyle/>
                    <a:p>
                      <a:pPr marL="0" marR="0" lvl="0" indent="0" algn="ctr" rtl="0">
                        <a:lnSpc>
                          <a:spcPct val="120000"/>
                        </a:lnSpc>
                        <a:spcBef>
                          <a:spcPts val="0"/>
                        </a:spcBef>
                        <a:spcAft>
                          <a:spcPts val="0"/>
                        </a:spcAft>
                        <a:buClr>
                          <a:srgbClr val="464646"/>
                        </a:buClr>
                        <a:buSzPts val="8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STEPは</a:t>
                      </a:r>
                      <a:br>
                        <a:rPr lang="ja-JP" sz="900" b="0" i="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b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スタートアップマニュアル参照</a:t>
                      </a:r>
                      <a:endParaRPr sz="9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80175" marR="80175" marT="40100" marB="4010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2"/>
                    </a:solidFill>
                  </a:tcPr>
                </a:tc>
                <a:tc gridSpan="5">
                  <a:txBody>
                    <a:bodyPr/>
                    <a:lstStyle/>
                    <a:p>
                      <a:pPr marL="0" marR="0" lvl="0" indent="0" algn="ctr" rtl="0">
                        <a:lnSpc>
                          <a:spcPct val="150000"/>
                        </a:lnSpc>
                        <a:spcBef>
                          <a:spcPts val="0"/>
                        </a:spcBef>
                        <a:spcAft>
                          <a:spcPts val="0"/>
                        </a:spcAft>
                        <a:buClr>
                          <a:srgbClr val="464646"/>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1か月目</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80175" marR="80175" marT="40100" marB="4010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tc gridSpan="3">
                  <a:txBody>
                    <a:bodyPr/>
                    <a:lstStyle/>
                    <a:p>
                      <a:pPr marL="0" marR="0" lvl="0" indent="0" algn="ctr" rtl="0">
                        <a:lnSpc>
                          <a:spcPct val="150000"/>
                        </a:lnSpc>
                        <a:spcBef>
                          <a:spcPts val="0"/>
                        </a:spcBef>
                        <a:spcAft>
                          <a:spcPts val="0"/>
                        </a:spcAft>
                        <a:buClr>
                          <a:srgbClr val="464646"/>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2か月目</a:t>
                      </a:r>
                      <a:endParaRPr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80175" marR="80175" marT="40100" marB="4010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271825">
                <a:tc vMerge="1">
                  <a:txBody>
                    <a:bodyPr/>
                    <a:lstStyle/>
                    <a:p>
                      <a:endParaRPr lang="ja-JP"/>
                    </a:p>
                  </a:txBody>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8</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15</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22</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29</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5</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12</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ctr" rtl="0">
                        <a:lnSpc>
                          <a:spcPct val="150000"/>
                        </a:lnSpc>
                        <a:spcBef>
                          <a:spcPts val="0"/>
                        </a:spcBef>
                        <a:spcAft>
                          <a:spcPts val="0"/>
                        </a:spcAft>
                        <a:buClr>
                          <a:srgbClr val="000000"/>
                        </a:buClr>
                        <a:buSzPts val="1000"/>
                        <a:buFont typeface="Arial"/>
                        <a:buNone/>
                      </a:pPr>
                      <a:r>
                        <a:rPr lang="ja-JP"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19</a:t>
                      </a:r>
                      <a:endParaRPr sz="100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ご納品</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STEP1：初期設定</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STEP2：案内書面送付</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STEP３：帳票レイアウトの設定</a:t>
                      </a:r>
                      <a:endParaRPr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STEP4：帳票取込テスト</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04000">
                <a:tc>
                  <a:txBody>
                    <a:bodyPr/>
                    <a:lstStyle/>
                    <a:p>
                      <a:pPr marL="0" marR="0" lvl="0" indent="0" algn="l" rtl="0">
                        <a:lnSpc>
                          <a:spcPct val="150000"/>
                        </a:lnSpc>
                        <a:spcBef>
                          <a:spcPts val="0"/>
                        </a:spcBef>
                        <a:spcAft>
                          <a:spcPts val="0"/>
                        </a:spcAft>
                        <a:buClr>
                          <a:srgbClr val="000000"/>
                        </a:buClr>
                        <a:buSzPts val="1000"/>
                        <a:buFont typeface="Arial"/>
                        <a:buNone/>
                      </a:pPr>
                      <a:r>
                        <a:rPr lang="ja-JP" sz="10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STEP5：運用開始前の確認</a:t>
                      </a: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E6E6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BIZ UDPゴシック" panose="020B0400000000000000" pitchFamily="50" charset="-128"/>
                        <a:ea typeface="BIZ UDPゴシック" panose="020B0400000000000000" pitchFamily="50" charset="-128"/>
                        <a:cs typeface="Arial"/>
                        <a:sym typeface="Arial"/>
                      </a:endParaRPr>
                    </a:p>
                  </a:txBody>
                  <a:tcPr marL="70975" marR="70975" marT="35475" marB="35475">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
        <p:nvSpPr>
          <p:cNvPr id="110" name="Google Shape;110;p3"/>
          <p:cNvSpPr/>
          <p:nvPr/>
        </p:nvSpPr>
        <p:spPr>
          <a:xfrm>
            <a:off x="4085507" y="3421031"/>
            <a:ext cx="1137203" cy="210556"/>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初期設定セミナー</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1" name="Google Shape;111;p3"/>
          <p:cNvSpPr/>
          <p:nvPr/>
        </p:nvSpPr>
        <p:spPr>
          <a:xfrm>
            <a:off x="3873747" y="3919585"/>
            <a:ext cx="2697926"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STEP1：初期設定</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2" name="Google Shape;112;p3"/>
          <p:cNvSpPr/>
          <p:nvPr/>
        </p:nvSpPr>
        <p:spPr>
          <a:xfrm>
            <a:off x="3873747" y="4417569"/>
            <a:ext cx="3562645"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0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STEP2：ご案内書面作成</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3" name="Google Shape;113;p3"/>
          <p:cNvSpPr/>
          <p:nvPr/>
        </p:nvSpPr>
        <p:spPr>
          <a:xfrm>
            <a:off x="7449570" y="4413049"/>
            <a:ext cx="1609127"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書面送付</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4" name="Google Shape;114;p3"/>
          <p:cNvSpPr/>
          <p:nvPr/>
        </p:nvSpPr>
        <p:spPr>
          <a:xfrm>
            <a:off x="3524259" y="3421031"/>
            <a:ext cx="553052" cy="210556"/>
          </a:xfrm>
          <a:prstGeom prst="homePlate">
            <a:avLst>
              <a:gd name="adj" fmla="val 50000"/>
            </a:avLst>
          </a:prstGeom>
          <a:solidFill>
            <a:srgbClr val="B4D699"/>
          </a:solidFill>
          <a:ln>
            <a:noFill/>
          </a:ln>
        </p:spPr>
        <p:txBody>
          <a:bodyPr spcFirstLastPara="1" wrap="square" lIns="72000" tIns="72000" rIns="72000" bIns="72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ご納品</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5" name="Google Shape;115;p3"/>
          <p:cNvSpPr/>
          <p:nvPr/>
        </p:nvSpPr>
        <p:spPr>
          <a:xfrm>
            <a:off x="6917527" y="5327419"/>
            <a:ext cx="2776032"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STEP4：取込テスト</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6" name="Google Shape;116;p3"/>
          <p:cNvSpPr/>
          <p:nvPr/>
        </p:nvSpPr>
        <p:spPr>
          <a:xfrm>
            <a:off x="7533606" y="3814657"/>
            <a:ext cx="987444" cy="418116"/>
          </a:xfrm>
          <a:prstGeom prst="rect">
            <a:avLst/>
          </a:prstGeom>
          <a:solidFill>
            <a:srgbClr val="267D00"/>
          </a:solidFill>
          <a:ln>
            <a:noFill/>
          </a:ln>
        </p:spPr>
        <p:txBody>
          <a:bodyPr spcFirstLastPara="1" wrap="square" lIns="108000" tIns="108000" rIns="108000" bIns="108000" anchor="ctr" anchorCtr="0">
            <a:noAutofit/>
          </a:bodyPr>
          <a:lstStyle/>
          <a:p>
            <a:pPr marL="0" marR="0" lvl="0" indent="0" algn="ctr" rtl="0">
              <a:lnSpc>
                <a:spcPct val="135000"/>
              </a:lnSpc>
              <a:spcBef>
                <a:spcPts val="0"/>
              </a:spcBef>
              <a:spcAft>
                <a:spcPts val="0"/>
              </a:spcAft>
              <a:buClr>
                <a:srgbClr val="000000"/>
              </a:buClr>
              <a:buSzPts val="1000"/>
              <a:buFont typeface="Arial"/>
              <a:buNone/>
            </a:pPr>
            <a:r>
              <a:rPr lang="ja-JP"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1日</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000"/>
              <a:buFont typeface="Arial"/>
              <a:buNone/>
            </a:pPr>
            <a:r>
              <a:rPr lang="ja-JP"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書面送付開始</a:t>
            </a:r>
            <a:endParaRPr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7" name="Google Shape;117;p3"/>
          <p:cNvSpPr/>
          <p:nvPr/>
        </p:nvSpPr>
        <p:spPr>
          <a:xfrm>
            <a:off x="9693559" y="5327419"/>
            <a:ext cx="987444" cy="418116"/>
          </a:xfrm>
          <a:prstGeom prst="rect">
            <a:avLst/>
          </a:prstGeom>
          <a:solidFill>
            <a:srgbClr val="267D00"/>
          </a:solidFill>
          <a:ln>
            <a:noFill/>
          </a:ln>
        </p:spPr>
        <p:txBody>
          <a:bodyPr spcFirstLastPara="1" wrap="square" lIns="108000" tIns="108000" rIns="108000" bIns="108000" anchor="ctr" anchorCtr="0">
            <a:noAutofit/>
          </a:bodyPr>
          <a:lstStyle/>
          <a:p>
            <a:pPr marL="0" marR="0" lvl="0" indent="0" algn="ctr" rtl="0">
              <a:lnSpc>
                <a:spcPct val="135000"/>
              </a:lnSpc>
              <a:spcBef>
                <a:spcPts val="0"/>
              </a:spcBef>
              <a:spcAft>
                <a:spcPts val="0"/>
              </a:spcAft>
              <a:buClr>
                <a:srgbClr val="000000"/>
              </a:buClr>
              <a:buSzPts val="1000"/>
              <a:buFont typeface="Arial"/>
              <a:buNone/>
            </a:pPr>
            <a:r>
              <a:rPr lang="ja-JP"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19日</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35000"/>
              </a:lnSpc>
              <a:spcBef>
                <a:spcPts val="0"/>
              </a:spcBef>
              <a:spcAft>
                <a:spcPts val="0"/>
              </a:spcAft>
              <a:buClr>
                <a:srgbClr val="000000"/>
              </a:buClr>
              <a:buSzPts val="1000"/>
              <a:buFont typeface="Arial"/>
              <a:buNone/>
            </a:pPr>
            <a:r>
              <a:rPr lang="ja-JP"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テスト完了</a:t>
            </a:r>
            <a:endParaRPr sz="10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8" name="Google Shape;118;p3"/>
          <p:cNvSpPr txBox="1"/>
          <p:nvPr/>
        </p:nvSpPr>
        <p:spPr>
          <a:xfrm>
            <a:off x="7527769" y="4989600"/>
            <a:ext cx="3062100" cy="30004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8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※PDF取込口は貴社からご依頼後、ラクスで作成します。</a:t>
            </a:r>
            <a:endParaRPr sz="9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19" name="Google Shape;119;p3"/>
          <p:cNvSpPr/>
          <p:nvPr/>
        </p:nvSpPr>
        <p:spPr>
          <a:xfrm>
            <a:off x="4587470" y="5026850"/>
            <a:ext cx="3025500" cy="2376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STEP3：ラクスへ取込口作成依頼</a:t>
            </a:r>
            <a:r>
              <a:rPr lang="en-US" alt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PDF取込の場合</a:t>
            </a:r>
            <a:r>
              <a:rPr lang="en-US" alt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20" name="Google Shape;120;p3"/>
          <p:cNvSpPr/>
          <p:nvPr/>
        </p:nvSpPr>
        <p:spPr>
          <a:xfrm>
            <a:off x="8735939" y="5942081"/>
            <a:ext cx="1945064"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STEP5：運用開始前の確認</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21" name="Google Shape;121;p3"/>
          <p:cNvSpPr/>
          <p:nvPr/>
        </p:nvSpPr>
        <p:spPr>
          <a:xfrm>
            <a:off x="5850499" y="3340444"/>
            <a:ext cx="2032000" cy="300670"/>
          </a:xfrm>
          <a:prstGeom prst="wedgeRoundRectCallout">
            <a:avLst>
              <a:gd name="adj1" fmla="val 38593"/>
              <a:gd name="adj2" fmla="val 76549"/>
              <a:gd name="adj3" fmla="val 16667"/>
            </a:avLst>
          </a:prstGeom>
          <a:solidFill>
            <a:schemeClr val="tx1"/>
          </a:solidFill>
          <a:ln>
            <a:noFill/>
          </a:ln>
        </p:spPr>
        <p:txBody>
          <a:bodyPr spcFirstLastPara="1" wrap="square" lIns="90000" tIns="90000" rIns="90000" bIns="90000" anchor="ctr" anchorCtr="0">
            <a:noAutofit/>
          </a:bodyPr>
          <a:lstStyle/>
          <a:p>
            <a:pPr marL="0" marR="0" lvl="0" indent="0" algn="l" rtl="0">
              <a:lnSpc>
                <a:spcPct val="135000"/>
              </a:lnSpc>
              <a:spcBef>
                <a:spcPts val="0"/>
              </a:spcBef>
              <a:spcAft>
                <a:spcPts val="0"/>
              </a:spcAft>
              <a:buClr>
                <a:srgbClr val="000000"/>
              </a:buClr>
              <a:buSzPts val="1300"/>
              <a:buFont typeface="Arial"/>
              <a:buNone/>
            </a:pPr>
            <a:r>
              <a:rPr lang="ja-JP" sz="1300" b="0" i="0" u="none" strike="noStrike" cap="none" dirty="0">
                <a:solidFill>
                  <a:schemeClr val="bg1"/>
                </a:solidFill>
                <a:latin typeface="BIZ UDPゴシック" panose="020B0400000000000000" pitchFamily="50" charset="-128"/>
                <a:ea typeface="BIZ UDPゴシック" panose="020B0400000000000000" pitchFamily="50" charset="-128"/>
                <a:sym typeface="Arial"/>
              </a:rPr>
              <a:t>社内説明会タイミング①</a:t>
            </a:r>
            <a:endParaRPr sz="1400" b="0" i="0" u="none" strike="noStrike" cap="none" dirty="0">
              <a:solidFill>
                <a:schemeClr val="bg1"/>
              </a:solidFill>
              <a:latin typeface="BIZ UDPゴシック" panose="020B0400000000000000" pitchFamily="50" charset="-128"/>
              <a:ea typeface="BIZ UDPゴシック" panose="020B0400000000000000" pitchFamily="50" charset="-128"/>
              <a:sym typeface="Arial"/>
            </a:endParaRPr>
          </a:p>
        </p:txBody>
      </p:sp>
      <p:sp>
        <p:nvSpPr>
          <p:cNvPr id="123" name="Google Shape;123;p3"/>
          <p:cNvSpPr/>
          <p:nvPr/>
        </p:nvSpPr>
        <p:spPr>
          <a:xfrm>
            <a:off x="5280634" y="4766226"/>
            <a:ext cx="3455305" cy="216000"/>
          </a:xfrm>
          <a:prstGeom prst="homePlate">
            <a:avLst>
              <a:gd name="adj" fmla="val 50000"/>
            </a:avLst>
          </a:prstGeom>
          <a:solidFill>
            <a:srgbClr val="B4D699"/>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900"/>
              <a:buFont typeface="Arial"/>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STEP3：レイアウト作成</a:t>
            </a:r>
            <a:r>
              <a:rPr lang="en-US" alt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CSV取込の場合</a:t>
            </a:r>
            <a:r>
              <a:rPr lang="en-US" alt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8" name="Google Shape;121;p3">
            <a:extLst>
              <a:ext uri="{FF2B5EF4-FFF2-40B4-BE49-F238E27FC236}">
                <a16:creationId xmlns:a16="http://schemas.microsoft.com/office/drawing/2014/main" id="{BF39B7CA-897D-7940-3007-A7D60B4A8493}"/>
              </a:ext>
            </a:extLst>
          </p:cNvPr>
          <p:cNvSpPr/>
          <p:nvPr/>
        </p:nvSpPr>
        <p:spPr>
          <a:xfrm>
            <a:off x="6703939" y="5615492"/>
            <a:ext cx="2032000" cy="300670"/>
          </a:xfrm>
          <a:prstGeom prst="wedgeRoundRectCallout">
            <a:avLst>
              <a:gd name="adj1" fmla="val 38593"/>
              <a:gd name="adj2" fmla="val 76549"/>
              <a:gd name="adj3" fmla="val 16667"/>
            </a:avLst>
          </a:prstGeom>
          <a:solidFill>
            <a:srgbClr val="464646"/>
          </a:solidFill>
          <a:ln>
            <a:noFill/>
          </a:ln>
        </p:spPr>
        <p:txBody>
          <a:bodyPr spcFirstLastPara="1" wrap="square" lIns="90000" tIns="90000" rIns="90000" bIns="90000" anchor="ctr" anchorCtr="0">
            <a:noAutofit/>
          </a:bodyPr>
          <a:lstStyle/>
          <a:p>
            <a:pPr marL="0" marR="0" lvl="0" indent="0" algn="l" rtl="0">
              <a:lnSpc>
                <a:spcPct val="135000"/>
              </a:lnSpc>
              <a:spcBef>
                <a:spcPts val="0"/>
              </a:spcBef>
              <a:spcAft>
                <a:spcPts val="0"/>
              </a:spcAft>
              <a:buClr>
                <a:srgbClr val="000000"/>
              </a:buClr>
              <a:buSzPts val="1300"/>
              <a:buFont typeface="Arial"/>
              <a:buNone/>
            </a:pPr>
            <a:r>
              <a:rPr lang="ja-JP" sz="1300" b="0" i="0" u="none" strike="noStrike" cap="none" dirty="0">
                <a:solidFill>
                  <a:schemeClr val="bg1"/>
                </a:solidFill>
                <a:latin typeface="BIZ UDPゴシック" panose="020B0400000000000000" pitchFamily="50" charset="-128"/>
                <a:ea typeface="BIZ UDPゴシック" panose="020B0400000000000000" pitchFamily="50" charset="-128"/>
                <a:sym typeface="Arial"/>
              </a:rPr>
              <a:t>社内説明会タイミング</a:t>
            </a:r>
            <a:r>
              <a:rPr lang="ja-JP" altLang="en-US" sz="1300" dirty="0">
                <a:solidFill>
                  <a:schemeClr val="bg1"/>
                </a:solidFill>
                <a:latin typeface="BIZ UDPゴシック" panose="020B0400000000000000" pitchFamily="50" charset="-128"/>
                <a:ea typeface="BIZ UDPゴシック" panose="020B0400000000000000" pitchFamily="50" charset="-128"/>
              </a:rPr>
              <a:t>②</a:t>
            </a:r>
            <a:endParaRPr sz="1400" b="0" i="0" u="none" strike="noStrike" cap="none" dirty="0">
              <a:solidFill>
                <a:schemeClr val="bg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rPr>
              <a:t>利用登録機能について</a:t>
            </a:r>
            <a:endParaRPr dirty="0">
              <a:latin typeface="BIZ UDPゴシック" panose="020B0400000000000000" pitchFamily="50" charset="-128"/>
              <a:ea typeface="BIZ UDPゴシック" panose="020B0400000000000000" pitchFamily="50" charset="-128"/>
            </a:endParaRPr>
          </a:p>
        </p:txBody>
      </p:sp>
      <p:sp>
        <p:nvSpPr>
          <p:cNvPr id="544" name="Google Shape;544;p1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30</a:t>
            </a:fld>
            <a:endParaRPr>
              <a:latin typeface="BIZ UDPゴシック" panose="020B0400000000000000" pitchFamily="50" charset="-128"/>
              <a:ea typeface="BIZ UDPゴシック" panose="020B0400000000000000" pitchFamily="50" charset="-128"/>
            </a:endParaRPr>
          </a:p>
        </p:txBody>
      </p:sp>
      <p:sp>
        <p:nvSpPr>
          <p:cNvPr id="545" name="Google Shape;545;p19"/>
          <p:cNvSpPr/>
          <p:nvPr/>
        </p:nvSpPr>
        <p:spPr>
          <a:xfrm>
            <a:off x="479424" y="2013841"/>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手順⑤</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46" name="Google Shape;546;p19"/>
          <p:cNvSpPr txBox="1"/>
          <p:nvPr/>
        </p:nvSpPr>
        <p:spPr>
          <a:xfrm>
            <a:off x="479424" y="2439724"/>
            <a:ext cx="10149766" cy="59242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顧客情報と紐</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づ</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けをする照合項目</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お客様情報の入力</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を入力し、メールアドレスを確認後、パスワードを入力します。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0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最後に「登録」をクリックすると登録手続きが完了し、</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が発行された帳票を受け取るためのマイページにアクセス可能となります。</a:t>
            </a:r>
            <a:endParaRPr sz="13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547" name="Google Shape;547;p19" descr="テキスト が含まれている画像&#10;&#10;自動的に生成された説明"/>
          <p:cNvPicPr preferRelativeResize="0"/>
          <p:nvPr/>
        </p:nvPicPr>
        <p:blipFill rotWithShape="1">
          <a:blip r:embed="rId3">
            <a:alphaModFix/>
          </a:blip>
          <a:srcRect/>
          <a:stretch/>
        </p:blipFill>
        <p:spPr>
          <a:xfrm>
            <a:off x="6275388" y="3121212"/>
            <a:ext cx="4529627" cy="1200215"/>
          </a:xfrm>
          <a:prstGeom prst="rect">
            <a:avLst/>
          </a:prstGeom>
          <a:noFill/>
          <a:ln w="12700" cap="flat" cmpd="sng">
            <a:solidFill>
              <a:srgbClr val="D2D2D2"/>
            </a:solidFill>
            <a:prstDash val="solid"/>
            <a:round/>
            <a:headEnd type="none" w="sm" len="sm"/>
            <a:tailEnd type="none" w="sm" len="sm"/>
          </a:ln>
        </p:spPr>
      </p:pic>
      <p:cxnSp>
        <p:nvCxnSpPr>
          <p:cNvPr id="548" name="Google Shape;548;p19"/>
          <p:cNvCxnSpPr/>
          <p:nvPr/>
        </p:nvCxnSpPr>
        <p:spPr>
          <a:xfrm>
            <a:off x="5560609" y="3847425"/>
            <a:ext cx="540000" cy="0"/>
          </a:xfrm>
          <a:prstGeom prst="straightConnector1">
            <a:avLst/>
          </a:prstGeom>
          <a:noFill/>
          <a:ln w="12700" cap="flat" cmpd="sng">
            <a:solidFill>
              <a:srgbClr val="267D00"/>
            </a:solidFill>
            <a:prstDash val="solid"/>
            <a:miter lim="800000"/>
            <a:headEnd type="none" w="sm" len="sm"/>
            <a:tailEnd type="triangle" w="med" len="med"/>
          </a:ln>
        </p:spPr>
      </p:cxnSp>
      <p:pic>
        <p:nvPicPr>
          <p:cNvPr id="549" name="Google Shape;549;p19" descr="グラフィカル ユーザー インターフェイス, テキスト, アプリケーション, メール&#10;&#10;自動的に生成された説明"/>
          <p:cNvPicPr preferRelativeResize="0"/>
          <p:nvPr/>
        </p:nvPicPr>
        <p:blipFill rotWithShape="1">
          <a:blip r:embed="rId4">
            <a:alphaModFix/>
          </a:blip>
          <a:srcRect/>
          <a:stretch/>
        </p:blipFill>
        <p:spPr>
          <a:xfrm>
            <a:off x="490802" y="3121212"/>
            <a:ext cx="4732723" cy="3195599"/>
          </a:xfrm>
          <a:prstGeom prst="rect">
            <a:avLst/>
          </a:prstGeom>
          <a:noFill/>
          <a:ln w="12700" cap="flat" cmpd="sng">
            <a:solidFill>
              <a:srgbClr val="D2D2D2"/>
            </a:solidFill>
            <a:prstDash val="solid"/>
            <a:round/>
            <a:headEnd type="none" w="sm" len="sm"/>
            <a:tailEnd type="none" w="sm" len="sm"/>
          </a:ln>
        </p:spPr>
      </p:pic>
      <p:sp>
        <p:nvSpPr>
          <p:cNvPr id="550" name="Google Shape;550;p19"/>
          <p:cNvSpPr/>
          <p:nvPr/>
        </p:nvSpPr>
        <p:spPr>
          <a:xfrm>
            <a:off x="490802" y="3847425"/>
            <a:ext cx="4607469" cy="2128573"/>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551" name="Google Shape;551;p19"/>
          <p:cNvSpPr txBox="1">
            <a:spLocks noGrp="1"/>
          </p:cNvSpPr>
          <p:nvPr>
            <p:ph type="body" idx="1"/>
          </p:nvPr>
        </p:nvSpPr>
        <p:spPr>
          <a:xfrm>
            <a:off x="479424" y="1376362"/>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dk2"/>
              </a:buClr>
              <a:buSzPts val="1600"/>
              <a:buFont typeface="BIZ UDPGothic"/>
              <a:buNone/>
            </a:pPr>
            <a:r>
              <a:rPr lang="ja-JP" sz="1600" dirty="0">
                <a:latin typeface="BIZ UDPゴシック" panose="020B0400000000000000" pitchFamily="50" charset="-128"/>
                <a:ea typeface="BIZ UDPゴシック" panose="020B0400000000000000" pitchFamily="50" charset="-128"/>
                <a:sym typeface="BIZ UDPGothic"/>
              </a:rPr>
              <a:t>登録手順</a:t>
            </a:r>
            <a:r>
              <a:rPr lang="ja-JP" altLang="en-US" sz="1600" dirty="0">
                <a:latin typeface="BIZ UDPゴシック" panose="020B0400000000000000" pitchFamily="50" charset="-128"/>
                <a:ea typeface="BIZ UDPゴシック" panose="020B0400000000000000" pitchFamily="50" charset="-128"/>
                <a:sym typeface="BIZ UDPGothic"/>
              </a:rPr>
              <a:t>（</a:t>
            </a:r>
            <a:r>
              <a:rPr lang="ja-JP" sz="1600" dirty="0">
                <a:latin typeface="BIZ UDPゴシック" panose="020B0400000000000000" pitchFamily="50" charset="-128"/>
                <a:ea typeface="BIZ UDPゴシック" panose="020B0400000000000000" pitchFamily="50" charset="-128"/>
                <a:sym typeface="BIZ UDPGothic"/>
              </a:rPr>
              <a:t>お取引先様</a:t>
            </a:r>
            <a:r>
              <a:rPr lang="ja-JP" altLang="en-US" sz="1600" dirty="0">
                <a:latin typeface="BIZ UDPゴシック" panose="020B0400000000000000" pitchFamily="50" charset="-128"/>
                <a:ea typeface="BIZ UDPゴシック" panose="020B0400000000000000" pitchFamily="50" charset="-128"/>
                <a:sym typeface="BIZ UDPGothic"/>
              </a:rPr>
              <a:t>）</a:t>
            </a:r>
            <a:endParaRPr sz="1600" dirty="0">
              <a:latin typeface="BIZ UDPゴシック" panose="020B0400000000000000" pitchFamily="50" charset="-128"/>
              <a:ea typeface="BIZ UDPゴシック" panose="020B0400000000000000" pitchFamily="50" charset="-128"/>
              <a:sym typeface="BIZ UDP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利用登録機能について</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557" name="Google Shape;557;p2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31</a:t>
            </a:fld>
            <a:endParaRPr>
              <a:latin typeface="BIZ UDPゴシック" panose="020B0400000000000000" pitchFamily="50" charset="-128"/>
              <a:ea typeface="BIZ UDPゴシック" panose="020B0400000000000000" pitchFamily="50" charset="-128"/>
              <a:cs typeface="Arial"/>
              <a:sym typeface="Arial"/>
            </a:endParaRPr>
          </a:p>
        </p:txBody>
      </p:sp>
      <p:sp>
        <p:nvSpPr>
          <p:cNvPr id="558" name="Google Shape;558;p20"/>
          <p:cNvSpPr txBox="1"/>
          <p:nvPr/>
        </p:nvSpPr>
        <p:spPr>
          <a:xfrm>
            <a:off x="420701" y="1777456"/>
            <a:ext cx="11033401" cy="6924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ja-JP" sz="1300" b="0" i="0" u="none" strike="noStrike" cap="none" dirty="0">
                <a:latin typeface="BIZ UDPゴシック" panose="020B0400000000000000" pitchFamily="50" charset="-128"/>
                <a:ea typeface="BIZ UDPゴシック" panose="020B0400000000000000" pitchFamily="50" charset="-128"/>
                <a:sym typeface="Arial"/>
              </a:rPr>
              <a:t>管理側の顧客管理画面では、利用登録機能の登録が完了すると、該当のお取引先様の設定にメールアドレスが登録され、</a:t>
            </a:r>
            <a:endParaRPr sz="1300" b="0" i="0" u="none" strike="noStrike" cap="none" dirty="0">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300"/>
              <a:buFont typeface="Arial"/>
              <a:buNone/>
            </a:pPr>
            <a:r>
              <a:rPr lang="ja-JP" sz="1300" b="0" i="0" u="none" strike="noStrike" cap="none" dirty="0">
                <a:latin typeface="BIZ UDPゴシック" panose="020B0400000000000000" pitchFamily="50" charset="-128"/>
                <a:ea typeface="BIZ UDPゴシック" panose="020B0400000000000000" pitchFamily="50" charset="-128"/>
                <a:sym typeface="Arial"/>
              </a:rPr>
              <a:t>WEB利用ステータスも「利用中」に更新されます。登録完了時に発行側のご担当者様への通知はございません。</a:t>
            </a:r>
            <a:endParaRPr sz="1400" b="0" i="0" u="none" strike="noStrike" cap="none" dirty="0">
              <a:latin typeface="BIZ UDPゴシック" panose="020B0400000000000000" pitchFamily="50" charset="-128"/>
              <a:ea typeface="BIZ UDPゴシック" panose="020B0400000000000000" pitchFamily="50" charset="-128"/>
              <a:sym typeface="Arial"/>
            </a:endParaRPr>
          </a:p>
        </p:txBody>
      </p:sp>
      <p:grpSp>
        <p:nvGrpSpPr>
          <p:cNvPr id="559" name="Google Shape;559;p20"/>
          <p:cNvGrpSpPr/>
          <p:nvPr/>
        </p:nvGrpSpPr>
        <p:grpSpPr>
          <a:xfrm>
            <a:off x="479425" y="2723610"/>
            <a:ext cx="9099754" cy="2383005"/>
            <a:chOff x="1160227" y="2963006"/>
            <a:chExt cx="9099754" cy="2383005"/>
          </a:xfrm>
        </p:grpSpPr>
        <p:pic>
          <p:nvPicPr>
            <p:cNvPr id="560" name="Google Shape;560;p20"/>
            <p:cNvPicPr preferRelativeResize="0"/>
            <p:nvPr/>
          </p:nvPicPr>
          <p:blipFill rotWithShape="1">
            <a:blip r:embed="rId3">
              <a:alphaModFix/>
            </a:blip>
            <a:srcRect/>
            <a:stretch/>
          </p:blipFill>
          <p:spPr>
            <a:xfrm>
              <a:off x="1160227" y="2963006"/>
              <a:ext cx="9099754" cy="2383005"/>
            </a:xfrm>
            <a:prstGeom prst="rect">
              <a:avLst/>
            </a:prstGeom>
            <a:noFill/>
            <a:ln w="12700" cap="flat" cmpd="sng">
              <a:solidFill>
                <a:srgbClr val="D2D2D2"/>
              </a:solidFill>
              <a:prstDash val="solid"/>
              <a:round/>
              <a:headEnd type="none" w="sm" len="sm"/>
              <a:tailEnd type="none" w="sm" len="sm"/>
            </a:ln>
          </p:spPr>
        </p:pic>
        <p:sp>
          <p:nvSpPr>
            <p:cNvPr id="561" name="Google Shape;561;p20"/>
            <p:cNvSpPr/>
            <p:nvPr/>
          </p:nvSpPr>
          <p:spPr>
            <a:xfrm>
              <a:off x="2295297" y="3674222"/>
              <a:ext cx="527802" cy="673217"/>
            </a:xfrm>
            <a:prstGeom prst="rect">
              <a:avLst/>
            </a:prstGeom>
            <a:noFill/>
            <a:ln w="1270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62" name="Google Shape;562;p20"/>
            <p:cNvSpPr/>
            <p:nvPr/>
          </p:nvSpPr>
          <p:spPr>
            <a:xfrm>
              <a:off x="8531205" y="3674221"/>
              <a:ext cx="1550558" cy="673217"/>
            </a:xfrm>
            <a:prstGeom prst="rect">
              <a:avLst/>
            </a:prstGeom>
            <a:noFill/>
            <a:ln w="1270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grpSp>
      <p:sp>
        <p:nvSpPr>
          <p:cNvPr id="563" name="Google Shape;563;p20"/>
          <p:cNvSpPr txBox="1">
            <a:spLocks noGrp="1"/>
          </p:cNvSpPr>
          <p:nvPr>
            <p:ph type="body" idx="1"/>
          </p:nvPr>
        </p:nvSpPr>
        <p:spPr>
          <a:xfrm>
            <a:off x="479426" y="1376363"/>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dk2"/>
              </a:buClr>
              <a:buSzPts val="1600"/>
              <a:buFont typeface="BIZ UDPGothic"/>
              <a:buNone/>
            </a:pPr>
            <a:r>
              <a:rPr lang="ja-JP" sz="1600" dirty="0">
                <a:latin typeface="BIZ UDPゴシック" panose="020B0400000000000000" pitchFamily="50" charset="-128"/>
                <a:ea typeface="BIZ UDPゴシック" panose="020B0400000000000000" pitchFamily="50" charset="-128"/>
                <a:cs typeface="Arial"/>
                <a:sym typeface="Arial"/>
              </a:rPr>
              <a:t>利用登録完了後の「楽楽明細」側の動き</a:t>
            </a:r>
            <a:endParaRPr sz="1600" dirty="0">
              <a:latin typeface="BIZ UDPゴシック" panose="020B0400000000000000" pitchFamily="50" charset="-128"/>
              <a:ea typeface="BIZ UDPゴシック" panose="020B0400000000000000" pitchFamily="50" charset="-128"/>
              <a:cs typeface="Arial"/>
              <a:sym typeface="Arial"/>
            </a:endParaRPr>
          </a:p>
        </p:txBody>
      </p:sp>
      <p:sp>
        <p:nvSpPr>
          <p:cNvPr id="4" name="Google Shape;535;p18">
            <a:extLst>
              <a:ext uri="{FF2B5EF4-FFF2-40B4-BE49-F238E27FC236}">
                <a16:creationId xmlns:a16="http://schemas.microsoft.com/office/drawing/2014/main" id="{175DEA82-75F4-A2C7-105D-9DDFDCF34C82}"/>
              </a:ext>
            </a:extLst>
          </p:cNvPr>
          <p:cNvSpPr/>
          <p:nvPr/>
        </p:nvSpPr>
        <p:spPr>
          <a:xfrm>
            <a:off x="1614495" y="3451165"/>
            <a:ext cx="527802" cy="673216"/>
          </a:xfrm>
          <a:prstGeom prst="rect">
            <a:avLst/>
          </a:prstGeom>
          <a:noFill/>
          <a:ln w="57150" cap="flat" cmpd="sng">
            <a:solidFill>
              <a:srgbClr val="F7D65B"/>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 name="Google Shape;535;p18">
            <a:extLst>
              <a:ext uri="{FF2B5EF4-FFF2-40B4-BE49-F238E27FC236}">
                <a16:creationId xmlns:a16="http://schemas.microsoft.com/office/drawing/2014/main" id="{84FE3A51-E3C6-E988-4B6F-C31244F6EC77}"/>
              </a:ext>
            </a:extLst>
          </p:cNvPr>
          <p:cNvSpPr/>
          <p:nvPr/>
        </p:nvSpPr>
        <p:spPr>
          <a:xfrm>
            <a:off x="7850403" y="3423175"/>
            <a:ext cx="1550558" cy="673216"/>
          </a:xfrm>
          <a:prstGeom prst="rect">
            <a:avLst/>
          </a:prstGeom>
          <a:noFill/>
          <a:ln w="57150" cap="flat" cmpd="sng">
            <a:solidFill>
              <a:srgbClr val="F7D65B"/>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1"/>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利用登録機能を利用しない場合の手順</a:t>
            </a:r>
            <a:r>
              <a:rPr lang="ja-JP" altLang="en-US" dirty="0">
                <a:latin typeface="BIZ UDPゴシック" panose="020B0400000000000000" pitchFamily="50" charset="-128"/>
                <a:ea typeface="BIZ UDPゴシック" panose="020B0400000000000000" pitchFamily="50" charset="-128"/>
                <a:cs typeface="Arial"/>
                <a:sym typeface="Arial"/>
              </a:rPr>
              <a:t>（</a:t>
            </a:r>
            <a:r>
              <a:rPr lang="ja-JP" dirty="0">
                <a:latin typeface="BIZ UDPゴシック" panose="020B0400000000000000" pitchFamily="50" charset="-128"/>
                <a:ea typeface="BIZ UDPゴシック" panose="020B0400000000000000" pitchFamily="50" charset="-128"/>
                <a:cs typeface="Arial"/>
                <a:sym typeface="Arial"/>
              </a:rPr>
              <a:t>発行側</a:t>
            </a:r>
            <a:r>
              <a:rPr lang="ja-JP" altLang="en-US" dirty="0">
                <a:latin typeface="BIZ UDPゴシック" panose="020B0400000000000000" pitchFamily="50" charset="-128"/>
                <a:ea typeface="BIZ UDPゴシック" panose="020B0400000000000000" pitchFamily="50" charset="-128"/>
                <a:cs typeface="Arial"/>
                <a:sym typeface="Arial"/>
              </a:rPr>
              <a:t>）</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569" name="Google Shape;569;p21"/>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32</a:t>
            </a:fld>
            <a:endParaRPr>
              <a:latin typeface="BIZ UDPゴシック" panose="020B0400000000000000" pitchFamily="50" charset="-128"/>
              <a:ea typeface="BIZ UDPゴシック" panose="020B0400000000000000" pitchFamily="50" charset="-128"/>
              <a:cs typeface="Arial"/>
              <a:sym typeface="Arial"/>
            </a:endParaRPr>
          </a:p>
        </p:txBody>
      </p:sp>
      <p:sp>
        <p:nvSpPr>
          <p:cNvPr id="570" name="Google Shape;570;p21"/>
          <p:cNvSpPr txBox="1"/>
          <p:nvPr/>
        </p:nvSpPr>
        <p:spPr>
          <a:xfrm>
            <a:off x="479425" y="1387803"/>
            <a:ext cx="11233150" cy="1288170"/>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利用登録機能を利用しない場合は、「楽楽明細」上の顧客管理に直接メールアドレスを登録し、手動で利用開始の状態にします。</a:t>
            </a:r>
            <a:endParaRPr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p:txBody>
      </p:sp>
      <p:sp>
        <p:nvSpPr>
          <p:cNvPr id="571" name="Google Shape;571;p21"/>
          <p:cNvSpPr/>
          <p:nvPr/>
        </p:nvSpPr>
        <p:spPr>
          <a:xfrm>
            <a:off x="6275388" y="1961539"/>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72" name="Google Shape;572;p21"/>
          <p:cNvSpPr txBox="1"/>
          <p:nvPr/>
        </p:nvSpPr>
        <p:spPr>
          <a:xfrm>
            <a:off x="479425" y="2445318"/>
            <a:ext cx="4976847" cy="12926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メールなどで確認したお取引先様のメールアドレスを</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「楽楽明細」の顧客管理情報にて登録作業を行います。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顧客管理画面より、該当顧客の鉛筆ボタンをクリックし、</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メールアドレス項目に入力します。</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新規登録でも可能です。</a:t>
            </a:r>
            <a:r>
              <a:rPr lang="ja-JP" altLang="en-US" sz="1300" dirty="0">
                <a:solidFill>
                  <a:schemeClr val="dk1"/>
                </a:solidFill>
                <a:latin typeface="BIZ UDPゴシック" panose="020B0400000000000000" pitchFamily="50" charset="-128"/>
                <a:ea typeface="BIZ UDPゴシック" panose="020B0400000000000000" pitchFamily="50" charset="-128"/>
                <a:sym typeface="Arial"/>
              </a:rPr>
              <a:t>）</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573" name="Google Shape;573;p21"/>
          <p:cNvSpPr txBox="1"/>
          <p:nvPr/>
        </p:nvSpPr>
        <p:spPr>
          <a:xfrm>
            <a:off x="6231319" y="2442711"/>
            <a:ext cx="5196605" cy="385486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メールアドレス登録完了後、顧客管理画面にて該当顧客を</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「利用中」の状態にします。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「利用中」に更新したタイミングで、登録メールアドレス宛にログインID案内メールとパスワード設定メールが合計2通自動送信されます。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お取引先様にてメールよりパスワード設定を行うことで、発行された帳票を受け取るためのマイページにアクセスが可能になります。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nvGrpSpPr>
          <p:cNvPr id="574" name="Google Shape;574;p21"/>
          <p:cNvGrpSpPr/>
          <p:nvPr/>
        </p:nvGrpSpPr>
        <p:grpSpPr>
          <a:xfrm>
            <a:off x="558606" y="3689735"/>
            <a:ext cx="2491279" cy="2530550"/>
            <a:chOff x="479425" y="3509960"/>
            <a:chExt cx="2491279" cy="2530550"/>
          </a:xfrm>
        </p:grpSpPr>
        <p:pic>
          <p:nvPicPr>
            <p:cNvPr id="575" name="Google Shape;575;p21"/>
            <p:cNvPicPr preferRelativeResize="0"/>
            <p:nvPr/>
          </p:nvPicPr>
          <p:blipFill rotWithShape="1">
            <a:blip r:embed="rId3">
              <a:alphaModFix/>
            </a:blip>
            <a:srcRect/>
            <a:stretch/>
          </p:blipFill>
          <p:spPr>
            <a:xfrm>
              <a:off x="479425" y="3532168"/>
              <a:ext cx="2491279" cy="2508342"/>
            </a:xfrm>
            <a:prstGeom prst="rect">
              <a:avLst/>
            </a:prstGeom>
            <a:noFill/>
            <a:ln w="12700" cap="flat" cmpd="sng">
              <a:solidFill>
                <a:srgbClr val="D2D2D2"/>
              </a:solidFill>
              <a:prstDash val="solid"/>
              <a:round/>
              <a:headEnd type="none" w="sm" len="sm"/>
              <a:tailEnd type="none" w="sm" len="sm"/>
            </a:ln>
          </p:spPr>
        </p:pic>
        <p:sp>
          <p:nvSpPr>
            <p:cNvPr id="576" name="Google Shape;576;p21"/>
            <p:cNvSpPr/>
            <p:nvPr/>
          </p:nvSpPr>
          <p:spPr>
            <a:xfrm>
              <a:off x="2370776" y="3509960"/>
              <a:ext cx="599928" cy="249611"/>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77" name="Google Shape;577;p21"/>
            <p:cNvSpPr/>
            <p:nvPr/>
          </p:nvSpPr>
          <p:spPr>
            <a:xfrm>
              <a:off x="996377" y="5304261"/>
              <a:ext cx="175303" cy="159505"/>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grpSp>
      <p:grpSp>
        <p:nvGrpSpPr>
          <p:cNvPr id="578" name="Google Shape;578;p21"/>
          <p:cNvGrpSpPr/>
          <p:nvPr/>
        </p:nvGrpSpPr>
        <p:grpSpPr>
          <a:xfrm>
            <a:off x="3526281" y="3689735"/>
            <a:ext cx="1933327" cy="2534907"/>
            <a:chOff x="3580693" y="3509960"/>
            <a:chExt cx="2086590" cy="2735860"/>
          </a:xfrm>
        </p:grpSpPr>
        <p:pic>
          <p:nvPicPr>
            <p:cNvPr id="579" name="Google Shape;579;p21"/>
            <p:cNvPicPr preferRelativeResize="0"/>
            <p:nvPr/>
          </p:nvPicPr>
          <p:blipFill rotWithShape="1">
            <a:blip r:embed="rId4">
              <a:alphaModFix/>
            </a:blip>
            <a:srcRect/>
            <a:stretch/>
          </p:blipFill>
          <p:spPr>
            <a:xfrm>
              <a:off x="3580694" y="3509960"/>
              <a:ext cx="2086589" cy="2735860"/>
            </a:xfrm>
            <a:prstGeom prst="rect">
              <a:avLst/>
            </a:prstGeom>
            <a:noFill/>
            <a:ln w="12700" cap="flat" cmpd="sng">
              <a:solidFill>
                <a:srgbClr val="D2D2D2"/>
              </a:solidFill>
              <a:prstDash val="solid"/>
              <a:round/>
              <a:headEnd type="none" w="sm" len="sm"/>
              <a:tailEnd type="none" w="sm" len="sm"/>
            </a:ln>
          </p:spPr>
        </p:pic>
        <p:sp>
          <p:nvSpPr>
            <p:cNvPr id="580" name="Google Shape;580;p21"/>
            <p:cNvSpPr/>
            <p:nvPr/>
          </p:nvSpPr>
          <p:spPr>
            <a:xfrm>
              <a:off x="3580693" y="5410498"/>
              <a:ext cx="2004284" cy="199215"/>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grpSp>
      <p:cxnSp>
        <p:nvCxnSpPr>
          <p:cNvPr id="581" name="Google Shape;581;p21"/>
          <p:cNvCxnSpPr/>
          <p:nvPr/>
        </p:nvCxnSpPr>
        <p:spPr>
          <a:xfrm>
            <a:off x="3181073" y="4970471"/>
            <a:ext cx="280714" cy="0"/>
          </a:xfrm>
          <a:prstGeom prst="straightConnector1">
            <a:avLst/>
          </a:prstGeom>
          <a:noFill/>
          <a:ln w="12700" cap="flat" cmpd="sng">
            <a:solidFill>
              <a:schemeClr val="dk1"/>
            </a:solidFill>
            <a:prstDash val="solid"/>
            <a:miter lim="800000"/>
            <a:headEnd type="none" w="sm" len="sm"/>
            <a:tailEnd type="triangle" w="med" len="med"/>
          </a:ln>
        </p:spPr>
      </p:cxnSp>
      <p:pic>
        <p:nvPicPr>
          <p:cNvPr id="582" name="Google Shape;582;p21"/>
          <p:cNvPicPr preferRelativeResize="0"/>
          <p:nvPr/>
        </p:nvPicPr>
        <p:blipFill rotWithShape="1">
          <a:blip r:embed="rId5">
            <a:alphaModFix/>
          </a:blip>
          <a:srcRect/>
          <a:stretch/>
        </p:blipFill>
        <p:spPr>
          <a:xfrm>
            <a:off x="6275388" y="3107191"/>
            <a:ext cx="5108468" cy="1531983"/>
          </a:xfrm>
          <a:prstGeom prst="rect">
            <a:avLst/>
          </a:prstGeom>
          <a:noFill/>
          <a:ln w="12700" cap="flat" cmpd="sng">
            <a:solidFill>
              <a:srgbClr val="D2D2D2"/>
            </a:solidFill>
            <a:prstDash val="solid"/>
            <a:round/>
            <a:headEnd type="none" w="sm" len="sm"/>
            <a:tailEnd type="none" w="sm" len="sm"/>
          </a:ln>
        </p:spPr>
      </p:pic>
      <p:sp>
        <p:nvSpPr>
          <p:cNvPr id="583" name="Google Shape;583;p21"/>
          <p:cNvSpPr/>
          <p:nvPr/>
        </p:nvSpPr>
        <p:spPr>
          <a:xfrm>
            <a:off x="6349814" y="3852401"/>
            <a:ext cx="151001" cy="137393"/>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84" name="Google Shape;584;p21"/>
          <p:cNvSpPr/>
          <p:nvPr/>
        </p:nvSpPr>
        <p:spPr>
          <a:xfrm>
            <a:off x="6296083" y="4451189"/>
            <a:ext cx="2741114" cy="187985"/>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585" name="Google Shape;585;p21"/>
          <p:cNvSpPr/>
          <p:nvPr/>
        </p:nvSpPr>
        <p:spPr>
          <a:xfrm>
            <a:off x="479425" y="1960941"/>
            <a:ext cx="1057275" cy="40005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利用登録機能を利用しない場合の手順</a:t>
            </a:r>
            <a:r>
              <a:rPr lang="ja-JP" altLang="en-US" dirty="0">
                <a:latin typeface="BIZ UDPゴシック" panose="020B0400000000000000" pitchFamily="50" charset="-128"/>
                <a:ea typeface="BIZ UDPゴシック" panose="020B0400000000000000" pitchFamily="50" charset="-128"/>
                <a:cs typeface="Arial"/>
                <a:sym typeface="Arial"/>
              </a:rPr>
              <a:t>（</a:t>
            </a:r>
            <a:r>
              <a:rPr lang="ja-JP" dirty="0">
                <a:latin typeface="BIZ UDPゴシック" panose="020B0400000000000000" pitchFamily="50" charset="-128"/>
                <a:ea typeface="BIZ UDPゴシック" panose="020B0400000000000000" pitchFamily="50" charset="-128"/>
                <a:cs typeface="Arial"/>
                <a:sym typeface="Arial"/>
              </a:rPr>
              <a:t>お取引先様側</a:t>
            </a:r>
            <a:r>
              <a:rPr lang="ja-JP" altLang="en-US" dirty="0">
                <a:latin typeface="BIZ UDPゴシック" panose="020B0400000000000000" pitchFamily="50" charset="-128"/>
                <a:ea typeface="BIZ UDPゴシック" panose="020B0400000000000000" pitchFamily="50" charset="-128"/>
                <a:cs typeface="Arial"/>
                <a:sym typeface="Arial"/>
              </a:rPr>
              <a:t>）</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591" name="Google Shape;591;p22"/>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33</a:t>
            </a:fld>
            <a:endParaRPr>
              <a:latin typeface="BIZ UDPゴシック" panose="020B0400000000000000" pitchFamily="50" charset="-128"/>
              <a:ea typeface="BIZ UDPゴシック" panose="020B0400000000000000" pitchFamily="50" charset="-128"/>
              <a:cs typeface="Arial"/>
              <a:sym typeface="Arial"/>
            </a:endParaRPr>
          </a:p>
        </p:txBody>
      </p:sp>
      <p:sp>
        <p:nvSpPr>
          <p:cNvPr id="592" name="Google Shape;592;p22"/>
          <p:cNvSpPr txBox="1"/>
          <p:nvPr/>
        </p:nvSpPr>
        <p:spPr>
          <a:xfrm>
            <a:off x="484402" y="1385888"/>
            <a:ext cx="10807272" cy="493983"/>
          </a:xfrm>
          <a:prstGeom prst="rect">
            <a:avLst/>
          </a:prstGeom>
          <a:noFill/>
          <a:ln>
            <a:noFill/>
          </a:ln>
        </p:spPr>
        <p:txBody>
          <a:bodyPr spcFirstLastPara="1" wrap="square" lIns="0" tIns="0" rIns="0" bIns="0" anchor="t" anchorCtr="0">
            <a:noAutofit/>
          </a:bodyPr>
          <a:lstStyle/>
          <a:p>
            <a:pPr marL="0" marR="0" lvl="0" indent="0" algn="l" rtl="0">
              <a:lnSpc>
                <a:spcPct val="135000"/>
              </a:lnSpc>
              <a:spcBef>
                <a:spcPts val="0"/>
              </a:spcBef>
              <a:spcAft>
                <a:spcPts val="0"/>
              </a:spcAft>
              <a:buClr>
                <a:schemeClr val="dk1"/>
              </a:buClr>
              <a:buSzPts val="1300"/>
              <a:buFont typeface="BIZ UDPGothic"/>
              <a:buNone/>
            </a:pPr>
            <a:r>
              <a:rPr lang="ja-JP" sz="1300" b="1" i="0" u="none" strike="noStrike" cap="none" dirty="0">
                <a:solidFill>
                  <a:schemeClr val="tx2"/>
                </a:solidFill>
                <a:latin typeface="BIZ UDPゴシック" panose="020B0400000000000000" pitchFamily="50" charset="-128"/>
                <a:ea typeface="BIZ UDPゴシック" panose="020B0400000000000000" pitchFamily="50" charset="-128"/>
                <a:sym typeface="Arial"/>
              </a:rPr>
              <a:t>発行側でステータスを「利用中」に変更する際に送られるメールを元に、お取引先様は設定を行います。</a:t>
            </a:r>
            <a:endParaRPr sz="1400" b="1" i="0" u="none" strike="noStrike" cap="none" dirty="0">
              <a:solidFill>
                <a:schemeClr val="tx2"/>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chemeClr val="dk1"/>
              </a:buClr>
              <a:buSzPts val="1300"/>
              <a:buFont typeface="BIZ UDPGothic"/>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593" name="Google Shape;593;p22"/>
          <p:cNvSpPr txBox="1"/>
          <p:nvPr/>
        </p:nvSpPr>
        <p:spPr>
          <a:xfrm>
            <a:off x="479424" y="2410258"/>
            <a:ext cx="445364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ご登録メールアドレス宛にログインIDのお知らせメールと</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パスワード設定案内のメールが合計2通届いているのを</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確認します。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594" name="Google Shape;594;p22"/>
          <p:cNvSpPr txBox="1"/>
          <p:nvPr/>
        </p:nvSpPr>
        <p:spPr>
          <a:xfrm>
            <a:off x="6275388" y="2410258"/>
            <a:ext cx="5108468"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「パスワード設定のご案内」のURLへアクセスします。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パスワード設定の画面に遷移するので、希望のパスワードを入力します。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595" name="Google Shape;595;p22"/>
          <p:cNvSpPr/>
          <p:nvPr/>
        </p:nvSpPr>
        <p:spPr>
          <a:xfrm>
            <a:off x="490452" y="3661243"/>
            <a:ext cx="2269908" cy="2577517"/>
          </a:xfrm>
          <a:prstGeom prst="rect">
            <a:avLst/>
          </a:prstGeom>
          <a:solidFill>
            <a:schemeClr val="lt1"/>
          </a:solidFill>
          <a:ln w="12700" cap="flat" cmpd="sng">
            <a:solidFill>
              <a:srgbClr val="D2D2D2"/>
            </a:solidFill>
            <a:prstDash val="solid"/>
            <a:miter lim="800000"/>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帳票サービスがご利用できるようになりました。</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ログインIDをお知らせします。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 ログインURL</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sng" strike="noStrike" cap="none" dirty="0">
                <a:solidFill>
                  <a:srgbClr val="267D00"/>
                </a:solidFill>
                <a:latin typeface="BIZ UDPゴシック" panose="020B0400000000000000" pitchFamily="50" charset="-128"/>
                <a:ea typeface="BIZ UDPゴシック" panose="020B0400000000000000" pitchFamily="50" charset="-128"/>
                <a:sym typeface="Arial"/>
              </a:rPr>
              <a:t>https://xxxxxxx.xxx-xxx/xxxxx/xxxx/</a:t>
            </a:r>
            <a:endParaRPr sz="1400" b="0"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ログインID   :10003</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※パスワードは別メールでご案内している手順で設定してください。</a:t>
            </a:r>
            <a:endParaRPr sz="500" b="0" i="0" u="sng" strike="noStrike" cap="none" dirty="0">
              <a:solidFill>
                <a:srgbClr val="0070C0"/>
              </a:solidFill>
              <a:latin typeface="BIZ UDPゴシック" panose="020B0400000000000000" pitchFamily="50" charset="-128"/>
              <a:ea typeface="BIZ UDPゴシック" panose="020B0400000000000000" pitchFamily="50" charset="-128"/>
              <a:sym typeface="Arial"/>
            </a:endParaRPr>
          </a:p>
        </p:txBody>
      </p:sp>
      <p:sp>
        <p:nvSpPr>
          <p:cNvPr id="596" name="Google Shape;596;p22"/>
          <p:cNvSpPr/>
          <p:nvPr/>
        </p:nvSpPr>
        <p:spPr>
          <a:xfrm>
            <a:off x="2907880" y="3653310"/>
            <a:ext cx="2269908" cy="2577516"/>
          </a:xfrm>
          <a:prstGeom prst="rect">
            <a:avLst/>
          </a:prstGeom>
          <a:solidFill>
            <a:schemeClr val="lt1"/>
          </a:solidFill>
          <a:ln w="12700" cap="flat" cmpd="sng">
            <a:solidFill>
              <a:srgbClr val="D2D2D2"/>
            </a:solidFill>
            <a:prstDash val="solid"/>
            <a:miter lim="800000"/>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帳票サービスがご利用できるようになりました。</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次の手順でログインしてください。</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 以下のURLよりパスワードを設定してください。</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600"/>
              <a:buFont typeface="Arial"/>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sz="500" b="0" i="0" u="sng" strike="noStrike" cap="none" dirty="0">
                <a:solidFill>
                  <a:srgbClr val="267D00"/>
                </a:solidFill>
                <a:latin typeface="BIZ UDPゴシック" panose="020B0400000000000000" pitchFamily="50" charset="-128"/>
                <a:ea typeface="BIZ UDPゴシック" panose="020B0400000000000000" pitchFamily="50" charset="-128"/>
                <a:sym typeface="Arial"/>
              </a:rPr>
              <a:t>https://xxxxxxx.xxx-xxx/xxxxx/xxxx/xxxxxxxxxxxxxxxx</a:t>
            </a:r>
            <a:endParaRPr sz="1400" b="0"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※設定後、ログイン画面へ移動します。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2. ログインIDとパスワードを入力してください。</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※ログインIDは別メールでお知らせいたします。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【パスワードの設定期限】2023年6月1日 10時</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※設定期限を過ぎた場合は、以下のURLより再度お手続きください。</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rgbClr val="000000"/>
              </a:buClr>
              <a:buSzPts val="500"/>
              <a:buFont typeface="Arial"/>
              <a:buNone/>
            </a:pPr>
            <a:r>
              <a:rPr lang="ja-JP" sz="500" b="0" i="0" u="none" strike="noStrike" cap="none" dirty="0">
                <a:solidFill>
                  <a:srgbClr val="267D00"/>
                </a:solidFill>
                <a:latin typeface="BIZ UDPゴシック" panose="020B0400000000000000" pitchFamily="50" charset="-128"/>
                <a:ea typeface="BIZ UDPゴシック" panose="020B0400000000000000" pitchFamily="50" charset="-128"/>
                <a:sym typeface="Arial"/>
              </a:rPr>
              <a:t>  </a:t>
            </a:r>
            <a:r>
              <a:rPr lang="ja-JP" sz="500" b="0" i="0" u="sng" strike="noStrike" cap="none" dirty="0">
                <a:solidFill>
                  <a:srgbClr val="267D00"/>
                </a:solidFill>
                <a:latin typeface="BIZ UDPゴシック" panose="020B0400000000000000" pitchFamily="50" charset="-128"/>
                <a:ea typeface="BIZ UDPゴシック" panose="020B0400000000000000" pitchFamily="50" charset="-128"/>
                <a:sym typeface="Arial"/>
              </a:rPr>
              <a:t>https://xxxxxxx.xxx-xxx/xxxxx/xxxx/xxxxPasswd/</a:t>
            </a:r>
            <a:endParaRPr sz="500" b="0" i="0" u="sng" strike="noStrike" cap="none" dirty="0">
              <a:solidFill>
                <a:srgbClr val="267D00"/>
              </a:solidFill>
              <a:latin typeface="BIZ UDPゴシック" panose="020B0400000000000000" pitchFamily="50" charset="-128"/>
              <a:ea typeface="BIZ UDPゴシック" panose="020B0400000000000000" pitchFamily="50" charset="-128"/>
              <a:sym typeface="Arial"/>
            </a:endParaRPr>
          </a:p>
        </p:txBody>
      </p:sp>
      <p:sp>
        <p:nvSpPr>
          <p:cNvPr id="597" name="Google Shape;597;p22"/>
          <p:cNvSpPr txBox="1"/>
          <p:nvPr/>
        </p:nvSpPr>
        <p:spPr>
          <a:xfrm>
            <a:off x="490452" y="3430411"/>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▼メール：ログインIDのお知らせ</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598" name="Google Shape;598;p22"/>
          <p:cNvSpPr txBox="1"/>
          <p:nvPr/>
        </p:nvSpPr>
        <p:spPr>
          <a:xfrm>
            <a:off x="2907880" y="3430411"/>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▼メール：パスワード設定のご案内</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599" name="Google Shape;599;p22"/>
          <p:cNvPicPr preferRelativeResize="0"/>
          <p:nvPr/>
        </p:nvPicPr>
        <p:blipFill rotWithShape="1">
          <a:blip r:embed="rId3">
            <a:alphaModFix/>
          </a:blip>
          <a:srcRect/>
          <a:stretch/>
        </p:blipFill>
        <p:spPr>
          <a:xfrm>
            <a:off x="6275388" y="3673406"/>
            <a:ext cx="4874965" cy="2577516"/>
          </a:xfrm>
          <a:prstGeom prst="rect">
            <a:avLst/>
          </a:prstGeom>
          <a:noFill/>
          <a:ln w="12700" cap="flat" cmpd="sng">
            <a:solidFill>
              <a:srgbClr val="D2D2D2"/>
            </a:solidFill>
            <a:prstDash val="solid"/>
            <a:round/>
            <a:headEnd type="none" w="sm" len="sm"/>
            <a:tailEnd type="none" w="sm" len="sm"/>
          </a:ln>
        </p:spPr>
      </p:pic>
      <p:sp>
        <p:nvSpPr>
          <p:cNvPr id="600" name="Google Shape;600;p22"/>
          <p:cNvSpPr/>
          <p:nvPr/>
        </p:nvSpPr>
        <p:spPr>
          <a:xfrm>
            <a:off x="479424" y="2001711"/>
            <a:ext cx="1057275" cy="40005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01" name="Google Shape;601;p22"/>
          <p:cNvSpPr/>
          <p:nvPr/>
        </p:nvSpPr>
        <p:spPr>
          <a:xfrm>
            <a:off x="6275388" y="2000848"/>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利用登録機能を利用しない場合の手順</a:t>
            </a:r>
            <a:r>
              <a:rPr lang="ja-JP" altLang="en-US" dirty="0">
                <a:latin typeface="BIZ UDPゴシック" panose="020B0400000000000000" pitchFamily="50" charset="-128"/>
                <a:ea typeface="BIZ UDPゴシック" panose="020B0400000000000000" pitchFamily="50" charset="-128"/>
                <a:cs typeface="Arial"/>
                <a:sym typeface="Arial"/>
              </a:rPr>
              <a:t>（</a:t>
            </a:r>
            <a:r>
              <a:rPr lang="ja-JP" dirty="0">
                <a:latin typeface="BIZ UDPゴシック" panose="020B0400000000000000" pitchFamily="50" charset="-128"/>
                <a:ea typeface="BIZ UDPゴシック" panose="020B0400000000000000" pitchFamily="50" charset="-128"/>
                <a:cs typeface="Arial"/>
                <a:sym typeface="Arial"/>
              </a:rPr>
              <a:t>お取引先様側</a:t>
            </a:r>
            <a:r>
              <a:rPr lang="ja-JP" altLang="en-US" dirty="0">
                <a:latin typeface="BIZ UDPゴシック" panose="020B0400000000000000" pitchFamily="50" charset="-128"/>
                <a:ea typeface="BIZ UDPゴシック" panose="020B0400000000000000" pitchFamily="50" charset="-128"/>
                <a:cs typeface="Arial"/>
                <a:sym typeface="Arial"/>
              </a:rPr>
              <a:t>）</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607" name="Google Shape;607;p2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34</a:t>
            </a:fld>
            <a:endParaRPr>
              <a:latin typeface="BIZ UDPゴシック" panose="020B0400000000000000" pitchFamily="50" charset="-128"/>
              <a:ea typeface="BIZ UDPゴシック" panose="020B0400000000000000" pitchFamily="50" charset="-128"/>
              <a:cs typeface="Arial"/>
              <a:sym typeface="Arial"/>
            </a:endParaRPr>
          </a:p>
        </p:txBody>
      </p:sp>
      <p:sp>
        <p:nvSpPr>
          <p:cNvPr id="608" name="Google Shape;608;p23"/>
          <p:cNvSpPr txBox="1"/>
          <p:nvPr/>
        </p:nvSpPr>
        <p:spPr>
          <a:xfrm>
            <a:off x="479425" y="1391704"/>
            <a:ext cx="10807272" cy="579160"/>
          </a:xfrm>
          <a:prstGeom prst="rect">
            <a:avLst/>
          </a:prstGeom>
          <a:noFill/>
          <a:ln>
            <a:noFill/>
          </a:ln>
        </p:spPr>
        <p:txBody>
          <a:bodyPr spcFirstLastPara="1" wrap="square" lIns="0" tIns="0" rIns="0" bIns="0" anchor="t" anchorCtr="0">
            <a:noAutofit/>
          </a:bodyPr>
          <a:lstStyle/>
          <a:p>
            <a:pPr marL="0" marR="0" lvl="0" indent="0" algn="l" rtl="0">
              <a:lnSpc>
                <a:spcPct val="135000"/>
              </a:lnSpc>
              <a:spcBef>
                <a:spcPts val="0"/>
              </a:spcBef>
              <a:spcAft>
                <a:spcPts val="0"/>
              </a:spcAft>
              <a:buClr>
                <a:schemeClr val="dk1"/>
              </a:buClr>
              <a:buSzPts val="1300"/>
              <a:buFont typeface="BIZ UDPGothic"/>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発行側でステータスを「利用中」に変更する際に送られるメールを</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もと</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に、お取引先様は設定を行います。</a:t>
            </a:r>
            <a:endParaRPr sz="14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chemeClr val="dk1"/>
              </a:buClr>
              <a:buSzPts val="1300"/>
              <a:buFont typeface="BIZ UDPGothic"/>
              <a:buNone/>
            </a:pP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609" name="Google Shape;609;p23"/>
          <p:cNvSpPr txBox="1"/>
          <p:nvPr/>
        </p:nvSpPr>
        <p:spPr>
          <a:xfrm>
            <a:off x="479424" y="2421712"/>
            <a:ext cx="8243662" cy="9925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パスワードを入力すると、自動でログイン画面になります。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「ログインIDのお知らせ」に記載されているログインIDと設定したパスワードでログインすることで、</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Clr>
                <a:srgbClr val="000000"/>
              </a:buClr>
              <a:buSzPts val="12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サービスの利用が可能になります。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610" name="Google Shape;610;p23"/>
          <p:cNvPicPr preferRelativeResize="0"/>
          <p:nvPr/>
        </p:nvPicPr>
        <p:blipFill rotWithShape="1">
          <a:blip r:embed="rId3">
            <a:alphaModFix/>
          </a:blip>
          <a:srcRect/>
          <a:stretch/>
        </p:blipFill>
        <p:spPr>
          <a:xfrm>
            <a:off x="479425" y="3535078"/>
            <a:ext cx="4988313" cy="2170240"/>
          </a:xfrm>
          <a:prstGeom prst="rect">
            <a:avLst/>
          </a:prstGeom>
          <a:noFill/>
          <a:ln w="12700" cap="flat" cmpd="sng">
            <a:solidFill>
              <a:srgbClr val="D2D2D2"/>
            </a:solidFill>
            <a:prstDash val="solid"/>
            <a:round/>
            <a:headEnd type="none" w="sm" len="sm"/>
            <a:tailEnd type="none" w="sm" len="sm"/>
          </a:ln>
        </p:spPr>
      </p:pic>
      <p:pic>
        <p:nvPicPr>
          <p:cNvPr id="611" name="Google Shape;611;p23"/>
          <p:cNvPicPr preferRelativeResize="0"/>
          <p:nvPr/>
        </p:nvPicPr>
        <p:blipFill rotWithShape="1">
          <a:blip r:embed="rId4">
            <a:alphaModFix/>
          </a:blip>
          <a:srcRect/>
          <a:stretch/>
        </p:blipFill>
        <p:spPr>
          <a:xfrm>
            <a:off x="6371513" y="3512999"/>
            <a:ext cx="4968351" cy="2192319"/>
          </a:xfrm>
          <a:prstGeom prst="rect">
            <a:avLst/>
          </a:prstGeom>
          <a:noFill/>
          <a:ln w="12700" cap="flat" cmpd="sng">
            <a:solidFill>
              <a:srgbClr val="D2D2D2"/>
            </a:solidFill>
            <a:prstDash val="solid"/>
            <a:round/>
            <a:headEnd type="none" w="sm" len="sm"/>
            <a:tailEnd type="none" w="sm" len="sm"/>
          </a:ln>
        </p:spPr>
      </p:pic>
      <p:cxnSp>
        <p:nvCxnSpPr>
          <p:cNvPr id="612" name="Google Shape;612;p23"/>
          <p:cNvCxnSpPr>
            <a:cxnSpLocks/>
          </p:cNvCxnSpPr>
          <p:nvPr/>
        </p:nvCxnSpPr>
        <p:spPr>
          <a:xfrm>
            <a:off x="5609350" y="4715757"/>
            <a:ext cx="666038" cy="0"/>
          </a:xfrm>
          <a:prstGeom prst="straightConnector1">
            <a:avLst/>
          </a:prstGeom>
          <a:noFill/>
          <a:ln w="12700" cap="flat" cmpd="sng">
            <a:solidFill>
              <a:srgbClr val="267D00"/>
            </a:solidFill>
            <a:prstDash val="solid"/>
            <a:miter lim="800000"/>
            <a:headEnd type="none" w="sm" len="sm"/>
            <a:tailEnd type="triangle" w="med" len="med"/>
          </a:ln>
        </p:spPr>
      </p:cxnSp>
      <p:sp>
        <p:nvSpPr>
          <p:cNvPr id="613" name="Google Shape;613;p23"/>
          <p:cNvSpPr/>
          <p:nvPr/>
        </p:nvSpPr>
        <p:spPr>
          <a:xfrm>
            <a:off x="479424" y="2001446"/>
            <a:ext cx="1057275" cy="40005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手順③</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solidFill>
                  <a:srgbClr val="D2D2D2"/>
                </a:solidFill>
              </a:rPr>
              <a:t>1.WEB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None/>
            </a:pPr>
            <a:r>
              <a:rPr lang="en-US" altLang="ja-JP" dirty="0">
                <a:solidFill>
                  <a:srgbClr val="464646"/>
                </a:solidFill>
              </a:rPr>
              <a:t>2.</a:t>
            </a:r>
            <a:r>
              <a:rPr lang="ja-JP" altLang="en-US" dirty="0">
                <a:solidFill>
                  <a:srgbClr val="464646"/>
                </a:solidFill>
              </a:rPr>
              <a:t>帳票のご発行に向けて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35</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30553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620" name="Google Shape;620;p4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36</a:t>
            </a:fld>
            <a:endParaRPr>
              <a:latin typeface="BIZ UDPゴシック" panose="020B0400000000000000" pitchFamily="50" charset="-128"/>
              <a:ea typeface="BIZ UDPゴシック" panose="020B0400000000000000" pitchFamily="50" charset="-128"/>
            </a:endParaRPr>
          </a:p>
        </p:txBody>
      </p:sp>
      <p:sp>
        <p:nvSpPr>
          <p:cNvPr id="621" name="Google Shape;621;p43"/>
          <p:cNvSpPr txBox="1"/>
          <p:nvPr/>
        </p:nvSpPr>
        <p:spPr>
          <a:xfrm>
            <a:off x="479424" y="1817097"/>
            <a:ext cx="11233149" cy="510697"/>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テスト用顧客データ」を利用してテストする方法と、「実際の顧客データ」を利用してテストする方法がございます。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625" name="Google Shape;625;p43"/>
          <p:cNvSpPr/>
          <p:nvPr/>
        </p:nvSpPr>
        <p:spPr>
          <a:xfrm>
            <a:off x="491548" y="2327794"/>
            <a:ext cx="5256359" cy="510698"/>
          </a:xfrm>
          <a:prstGeom prst="rect">
            <a:avLst/>
          </a:prstGeom>
          <a:solidFill>
            <a:srgbClr val="267D00"/>
          </a:solidFill>
          <a:ln w="25400" cap="flat" cmpd="sng">
            <a:solidFill>
              <a:srgbClr val="267D00"/>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テスト用顧客データを利用する場合</a:t>
            </a: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28" name="Google Shape;628;p43"/>
          <p:cNvSpPr/>
          <p:nvPr/>
        </p:nvSpPr>
        <p:spPr>
          <a:xfrm>
            <a:off x="6282168" y="2327794"/>
            <a:ext cx="5256359" cy="510698"/>
          </a:xfrm>
          <a:prstGeom prst="rect">
            <a:avLst/>
          </a:prstGeom>
          <a:solidFill>
            <a:srgbClr val="267D00"/>
          </a:solidFill>
          <a:ln w="25400" cap="flat" cmpd="sng">
            <a:solidFill>
              <a:srgbClr val="267D00"/>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実際の顧客データを利用する場合</a:t>
            </a:r>
            <a:endParaRPr sz="13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29" name="Google Shape;629;p43"/>
          <p:cNvSpPr txBox="1"/>
          <p:nvPr/>
        </p:nvSpPr>
        <p:spPr>
          <a:xfrm>
            <a:off x="491548" y="4619439"/>
            <a:ext cx="3867005" cy="19540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【ご準備いただくもの】</a:t>
            </a:r>
            <a:endParaRPr dirty="0">
              <a:latin typeface="BIZ UDPゴシック" panose="020B0400000000000000" pitchFamily="50" charset="-128"/>
              <a:ea typeface="BIZ UDPゴシック" panose="020B0400000000000000" pitchFamily="50" charset="-128"/>
            </a:endParaRPr>
          </a:p>
        </p:txBody>
      </p:sp>
      <p:sp>
        <p:nvSpPr>
          <p:cNvPr id="630" name="Google Shape;630;p43"/>
          <p:cNvSpPr txBox="1"/>
          <p:nvPr/>
        </p:nvSpPr>
        <p:spPr>
          <a:xfrm>
            <a:off x="491548" y="3013983"/>
            <a:ext cx="3867005" cy="19540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【特</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長</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dirty="0">
              <a:latin typeface="BIZ UDPゴシック" panose="020B0400000000000000" pitchFamily="50" charset="-128"/>
              <a:ea typeface="BIZ UDPゴシック" panose="020B0400000000000000" pitchFamily="50" charset="-128"/>
            </a:endParaRPr>
          </a:p>
        </p:txBody>
      </p:sp>
      <p:sp>
        <p:nvSpPr>
          <p:cNvPr id="632" name="Google Shape;632;p43"/>
          <p:cNvSpPr txBox="1"/>
          <p:nvPr/>
        </p:nvSpPr>
        <p:spPr>
          <a:xfrm>
            <a:off x="6282168" y="3009115"/>
            <a:ext cx="3867005" cy="19540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【特</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長</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dirty="0">
              <a:latin typeface="BIZ UDPゴシック" panose="020B0400000000000000" pitchFamily="50" charset="-128"/>
              <a:ea typeface="BIZ UDPゴシック" panose="020B0400000000000000" pitchFamily="50" charset="-128"/>
            </a:endParaRPr>
          </a:p>
        </p:txBody>
      </p:sp>
      <p:sp>
        <p:nvSpPr>
          <p:cNvPr id="633" name="Google Shape;633;p43"/>
          <p:cNvSpPr txBox="1"/>
          <p:nvPr/>
        </p:nvSpPr>
        <p:spPr>
          <a:xfrm>
            <a:off x="6282168" y="4619439"/>
            <a:ext cx="3867005" cy="19540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a:solidFill>
                  <a:schemeClr val="dk1"/>
                </a:solidFill>
                <a:latin typeface="BIZ UDPゴシック" panose="020B0400000000000000" pitchFamily="50" charset="-128"/>
                <a:ea typeface="BIZ UDPゴシック" panose="020B0400000000000000" pitchFamily="50" charset="-128"/>
                <a:sym typeface="Arial"/>
              </a:rPr>
              <a:t>【ご準備いただくもの】</a:t>
            </a:r>
            <a:endParaRPr>
              <a:latin typeface="BIZ UDPゴシック" panose="020B0400000000000000" pitchFamily="50" charset="-128"/>
              <a:ea typeface="BIZ UDPゴシック" panose="020B0400000000000000" pitchFamily="50" charset="-128"/>
            </a:endParaRPr>
          </a:p>
        </p:txBody>
      </p:sp>
      <p:sp>
        <p:nvSpPr>
          <p:cNvPr id="2" name="Google Shape;642;p44">
            <a:extLst>
              <a:ext uri="{FF2B5EF4-FFF2-40B4-BE49-F238E27FC236}">
                <a16:creationId xmlns:a16="http://schemas.microsoft.com/office/drawing/2014/main" id="{47743F43-DAC8-A367-6340-344618D6F24C}"/>
              </a:ext>
            </a:extLst>
          </p:cNvPr>
          <p:cNvSpPr txBox="1"/>
          <p:nvPr/>
        </p:nvSpPr>
        <p:spPr>
          <a:xfrm>
            <a:off x="488949" y="1385888"/>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帳票発行テストの方法</a:t>
            </a:r>
            <a:endParaRPr dirty="0">
              <a:solidFill>
                <a:srgbClr val="267D00"/>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18EF1DA9-B9BE-EC2B-EC5D-024BEF97A908}"/>
              </a:ext>
            </a:extLst>
          </p:cNvPr>
          <p:cNvSpPr/>
          <p:nvPr/>
        </p:nvSpPr>
        <p:spPr>
          <a:xfrm>
            <a:off x="491548" y="3292631"/>
            <a:ext cx="5117811" cy="1185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・テスト用顧客を使用して、</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受取側の動作を確認</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できます。</a:t>
            </a:r>
          </a:p>
          <a:p>
            <a:pPr marL="0" marR="0" lvl="0" indent="0" algn="l" rtl="0">
              <a:lnSpc>
                <a:spcPct val="135000"/>
              </a:lnSpc>
              <a:spcBef>
                <a:spcPts val="0"/>
              </a:spcBef>
              <a:spcAft>
                <a:spcPts val="0"/>
              </a:spcAft>
              <a:buNone/>
            </a:pP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・テスト用に発行した</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帳票データ</a:t>
            </a:r>
            <a:r>
              <a:rPr lang="ja-JP" altLang="en-US" sz="105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テスト実施後に</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一括削除することができます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p>
          <a:p>
            <a:pPr algn="ctr">
              <a:lnSpc>
                <a:spcPct val="135000"/>
              </a:lnSpc>
            </a:pPr>
            <a:endParaRPr kumimoji="1" lang="ja-JP" altLang="en-US" sz="1300" dirty="0">
              <a:solidFill>
                <a:schemeClr val="bg1"/>
              </a:solidFill>
            </a:endParaRPr>
          </a:p>
        </p:txBody>
      </p:sp>
      <p:sp>
        <p:nvSpPr>
          <p:cNvPr id="17" name="正方形/長方形 16">
            <a:extLst>
              <a:ext uri="{FF2B5EF4-FFF2-40B4-BE49-F238E27FC236}">
                <a16:creationId xmlns:a16="http://schemas.microsoft.com/office/drawing/2014/main" id="{21F35858-4FFF-BD1E-9E90-FDED1EAA7EBC}"/>
              </a:ext>
            </a:extLst>
          </p:cNvPr>
          <p:cNvSpPr/>
          <p:nvPr/>
        </p:nvSpPr>
        <p:spPr>
          <a:xfrm>
            <a:off x="485279" y="4901431"/>
            <a:ext cx="5117811" cy="1185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・テスト用顧客データ登録</a:t>
            </a:r>
          </a:p>
          <a:p>
            <a:pPr marL="0" marR="0" lvl="0" indent="0" algn="l" rtl="0">
              <a:lnSpc>
                <a:spcPct val="135000"/>
              </a:lnSpc>
              <a:spcBef>
                <a:spcPts val="0"/>
              </a:spcBef>
              <a:spcAft>
                <a:spcPts val="0"/>
              </a:spcAft>
              <a:buNone/>
            </a:pP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・テスト用帳票データ</a:t>
            </a:r>
            <a:r>
              <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テスト用顧客コードに修正したもの</a:t>
            </a:r>
            <a:r>
              <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algn="ctr">
              <a:lnSpc>
                <a:spcPct val="135000"/>
              </a:lnSpc>
            </a:pPr>
            <a:endParaRPr kumimoji="1" lang="ja-JP" altLang="en-US" sz="1300" dirty="0">
              <a:solidFill>
                <a:schemeClr val="bg1"/>
              </a:solidFill>
            </a:endParaRPr>
          </a:p>
        </p:txBody>
      </p:sp>
      <p:sp>
        <p:nvSpPr>
          <p:cNvPr id="18" name="正方形/長方形 17">
            <a:extLst>
              <a:ext uri="{FF2B5EF4-FFF2-40B4-BE49-F238E27FC236}">
                <a16:creationId xmlns:a16="http://schemas.microsoft.com/office/drawing/2014/main" id="{A4C8E3EE-7A8A-9295-29CF-F999E41FC994}"/>
              </a:ext>
            </a:extLst>
          </p:cNvPr>
          <p:cNvSpPr/>
          <p:nvPr/>
        </p:nvSpPr>
        <p:spPr>
          <a:xfrm>
            <a:off x="6282168" y="4901431"/>
            <a:ext cx="5117811" cy="1185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・実際の顧客データ登録</a:t>
            </a:r>
          </a:p>
          <a:p>
            <a:pPr marL="0" marR="0" lvl="0" indent="0" algn="l" rtl="0">
              <a:lnSpc>
                <a:spcPct val="135000"/>
              </a:lnSpc>
              <a:spcBef>
                <a:spcPts val="0"/>
              </a:spcBef>
              <a:spcAft>
                <a:spcPts val="0"/>
              </a:spcAft>
              <a:buNone/>
            </a:pP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・テスト用帳票データ</a:t>
            </a:r>
            <a:r>
              <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実際の顧客コードのままで</a:t>
            </a:r>
            <a:r>
              <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OK)</a:t>
            </a: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algn="ctr">
              <a:lnSpc>
                <a:spcPct val="135000"/>
              </a:lnSpc>
            </a:pPr>
            <a:endParaRPr kumimoji="1" lang="ja-JP" altLang="en-US" sz="1300" dirty="0">
              <a:solidFill>
                <a:schemeClr val="bg1"/>
              </a:solidFill>
            </a:endParaRPr>
          </a:p>
        </p:txBody>
      </p:sp>
      <p:sp>
        <p:nvSpPr>
          <p:cNvPr id="19" name="正方形/長方形 18">
            <a:extLst>
              <a:ext uri="{FF2B5EF4-FFF2-40B4-BE49-F238E27FC236}">
                <a16:creationId xmlns:a16="http://schemas.microsoft.com/office/drawing/2014/main" id="{4A7C83CD-BB1D-D983-25E1-6A485EDB6AF1}"/>
              </a:ext>
            </a:extLst>
          </p:cNvPr>
          <p:cNvSpPr/>
          <p:nvPr/>
        </p:nvSpPr>
        <p:spPr>
          <a:xfrm>
            <a:off x="6275388" y="3293981"/>
            <a:ext cx="5117811" cy="1185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ctr"/>
          <a:lstStyle/>
          <a:p>
            <a:pPr marL="0" marR="0" lvl="0" indent="0" algn="l" rtl="0">
              <a:lnSpc>
                <a:spcPct val="135000"/>
              </a:lnSpc>
              <a:spcBef>
                <a:spcPts val="0"/>
              </a:spcBef>
              <a:spcAft>
                <a:spcPts val="0"/>
              </a:spcAft>
              <a:buNone/>
            </a:pPr>
            <a:endPar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a:t>
            </a:r>
            <a:r>
              <a:rPr lang="ja-JP" altLang="en-US" sz="105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帳票データを用いたテストができます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p>
          <a:p>
            <a:pPr marL="0" marR="0" lvl="0" indent="0" algn="l" rtl="0">
              <a:lnSpc>
                <a:spcPct val="135000"/>
              </a:lnSpc>
              <a:spcBef>
                <a:spcPts val="0"/>
              </a:spcBef>
              <a:spcAft>
                <a:spcPts val="0"/>
              </a:spcAft>
              <a:buNone/>
            </a:pPr>
            <a:endPar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・予約発行するまでの動作確認とし、帳票確認後に</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随時</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帳票データを</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削除します</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p>
          <a:p>
            <a:pPr marL="0" marR="0" lvl="0" indent="0" algn="l" rtl="0">
              <a:lnSpc>
                <a:spcPct val="135000"/>
              </a:lnSpc>
              <a:spcBef>
                <a:spcPts val="0"/>
              </a:spcBef>
              <a:spcAft>
                <a:spcPts val="0"/>
              </a:spcAft>
              <a:buNone/>
            </a:pP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en-US" altLang="ja-JP"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発行後の動作確認</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は原則</a:t>
            </a:r>
            <a:r>
              <a:rPr lang="ja-JP" altLang="en-US" sz="105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できません</a:t>
            </a:r>
            <a:r>
              <a:rPr lang="ja-JP" altLang="en-US" sz="105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p>
          <a:p>
            <a:pPr algn="ctr">
              <a:lnSpc>
                <a:spcPct val="135000"/>
              </a:lnSpc>
            </a:pPr>
            <a:endParaRPr kumimoji="1" lang="ja-JP" altLang="en-US" sz="13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solidFill>
                  <a:srgbClr val="267D00"/>
                </a:solidFill>
                <a:latin typeface="BIZ UDPゴシック" panose="020B0400000000000000" pitchFamily="50" charset="-128"/>
                <a:ea typeface="BIZ UDPゴシック" panose="020B0400000000000000" pitchFamily="50" charset="-128"/>
              </a:rPr>
              <a:t>帳票発行テスト</a:t>
            </a:r>
            <a:endParaRPr dirty="0">
              <a:solidFill>
                <a:srgbClr val="267D00"/>
              </a:solidFill>
              <a:latin typeface="BIZ UDPゴシック" panose="020B0400000000000000" pitchFamily="50" charset="-128"/>
              <a:ea typeface="BIZ UDPゴシック" panose="020B0400000000000000" pitchFamily="50" charset="-128"/>
            </a:endParaRPr>
          </a:p>
        </p:txBody>
      </p:sp>
      <p:sp>
        <p:nvSpPr>
          <p:cNvPr id="641" name="Google Shape;641;p4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37</a:t>
            </a:fld>
            <a:endParaRPr>
              <a:latin typeface="BIZ UDPゴシック" panose="020B0400000000000000" pitchFamily="50" charset="-128"/>
              <a:ea typeface="BIZ UDPゴシック" panose="020B0400000000000000" pitchFamily="50" charset="-128"/>
            </a:endParaRPr>
          </a:p>
        </p:txBody>
      </p:sp>
      <p:sp>
        <p:nvSpPr>
          <p:cNvPr id="642" name="Google Shape;642;p44"/>
          <p:cNvSpPr txBox="1"/>
          <p:nvPr/>
        </p:nvSpPr>
        <p:spPr>
          <a:xfrm>
            <a:off x="488949" y="1385887"/>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承認スキップについて</a:t>
            </a:r>
            <a:endParaRPr dirty="0">
              <a:solidFill>
                <a:srgbClr val="267D00"/>
              </a:solidFill>
              <a:latin typeface="BIZ UDPゴシック" panose="020B0400000000000000" pitchFamily="50" charset="-128"/>
              <a:ea typeface="BIZ UDPゴシック" panose="020B0400000000000000" pitchFamily="50" charset="-128"/>
            </a:endParaRPr>
          </a:p>
        </p:txBody>
      </p:sp>
      <p:sp>
        <p:nvSpPr>
          <p:cNvPr id="643" name="Google Shape;643;p44"/>
          <p:cNvSpPr txBox="1"/>
          <p:nvPr/>
        </p:nvSpPr>
        <p:spPr>
          <a:xfrm>
            <a:off x="479426" y="1825171"/>
            <a:ext cx="11233149" cy="336138"/>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「承認フローオプション」をご契約の場合、通常の帳票発行までに必要な「承認依頼」と「承認」の作業を</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「公開」の1回</a:t>
            </a:r>
            <a:r>
              <a:rPr lang="ja-JP" altLang="en-US"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の作業</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に集約することができます。</a:t>
            </a:r>
            <a:endParaRPr sz="13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644" name="Google Shape;644;p44"/>
          <p:cNvPicPr preferRelativeResize="0"/>
          <p:nvPr/>
        </p:nvPicPr>
        <p:blipFill rotWithShape="1">
          <a:blip r:embed="rId3">
            <a:alphaModFix/>
          </a:blip>
          <a:srcRect/>
          <a:stretch/>
        </p:blipFill>
        <p:spPr>
          <a:xfrm>
            <a:off x="1253919" y="3289324"/>
            <a:ext cx="702000" cy="702000"/>
          </a:xfrm>
          <a:prstGeom prst="rect">
            <a:avLst/>
          </a:prstGeom>
          <a:noFill/>
          <a:ln>
            <a:noFill/>
          </a:ln>
        </p:spPr>
      </p:pic>
      <p:sp>
        <p:nvSpPr>
          <p:cNvPr id="645" name="Google Shape;645;p44"/>
          <p:cNvSpPr/>
          <p:nvPr/>
        </p:nvSpPr>
        <p:spPr>
          <a:xfrm>
            <a:off x="1078259" y="2702486"/>
            <a:ext cx="1038023" cy="401107"/>
          </a:xfrm>
          <a:prstGeom prst="rect">
            <a:avLst/>
          </a:prstGeom>
          <a:solidFill>
            <a:srgbClr val="464646"/>
          </a:solidFill>
          <a:ln w="9525" cap="flat" cmpd="sng">
            <a:solidFill>
              <a:srgbClr val="464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9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帳票データ</a:t>
            </a:r>
            <a:endParaRPr dirty="0">
              <a:latin typeface="BIZ UDPゴシック" panose="020B0400000000000000" pitchFamily="50" charset="-128"/>
              <a:ea typeface="BIZ UDPゴシック" panose="020B0400000000000000" pitchFamily="50" charset="-128"/>
            </a:endParaRPr>
          </a:p>
          <a:p>
            <a:pPr marL="0" marR="0" lvl="0" indent="0" algn="ctr" rtl="0">
              <a:lnSpc>
                <a:spcPct val="100000"/>
              </a:lnSpc>
              <a:spcBef>
                <a:spcPts val="0"/>
              </a:spcBef>
              <a:spcAft>
                <a:spcPts val="0"/>
              </a:spcAft>
              <a:buNone/>
            </a:pPr>
            <a:r>
              <a:rPr lang="ja-JP" sz="9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アップロード</a:t>
            </a:r>
            <a:endParaRPr dirty="0">
              <a:latin typeface="BIZ UDPゴシック" panose="020B0400000000000000" pitchFamily="50" charset="-128"/>
              <a:ea typeface="BIZ UDPゴシック" panose="020B0400000000000000" pitchFamily="50" charset="-128"/>
            </a:endParaRPr>
          </a:p>
        </p:txBody>
      </p:sp>
      <p:pic>
        <p:nvPicPr>
          <p:cNvPr id="646" name="Google Shape;646;p44"/>
          <p:cNvPicPr preferRelativeResize="0"/>
          <p:nvPr/>
        </p:nvPicPr>
        <p:blipFill rotWithShape="1">
          <a:blip r:embed="rId4">
            <a:alphaModFix/>
          </a:blip>
          <a:srcRect/>
          <a:stretch/>
        </p:blipFill>
        <p:spPr>
          <a:xfrm>
            <a:off x="9503524" y="3289324"/>
            <a:ext cx="702000" cy="702000"/>
          </a:xfrm>
          <a:prstGeom prst="rect">
            <a:avLst/>
          </a:prstGeom>
          <a:noFill/>
          <a:ln>
            <a:noFill/>
          </a:ln>
        </p:spPr>
      </p:pic>
      <p:pic>
        <p:nvPicPr>
          <p:cNvPr id="647" name="Google Shape;647;p44"/>
          <p:cNvPicPr preferRelativeResize="0"/>
          <p:nvPr/>
        </p:nvPicPr>
        <p:blipFill rotWithShape="1">
          <a:blip r:embed="rId5">
            <a:alphaModFix/>
          </a:blip>
          <a:srcRect/>
          <a:stretch/>
        </p:blipFill>
        <p:spPr>
          <a:xfrm>
            <a:off x="6937525" y="3260736"/>
            <a:ext cx="702000" cy="702000"/>
          </a:xfrm>
          <a:prstGeom prst="rect">
            <a:avLst/>
          </a:prstGeom>
          <a:noFill/>
          <a:ln>
            <a:noFill/>
          </a:ln>
        </p:spPr>
      </p:pic>
      <p:pic>
        <p:nvPicPr>
          <p:cNvPr id="648" name="Google Shape;648;p44"/>
          <p:cNvPicPr preferRelativeResize="0"/>
          <p:nvPr/>
        </p:nvPicPr>
        <p:blipFill rotWithShape="1">
          <a:blip r:embed="rId6">
            <a:alphaModFix/>
          </a:blip>
          <a:srcRect/>
          <a:stretch/>
        </p:blipFill>
        <p:spPr>
          <a:xfrm>
            <a:off x="4052725" y="3251553"/>
            <a:ext cx="702000" cy="702000"/>
          </a:xfrm>
          <a:prstGeom prst="rect">
            <a:avLst/>
          </a:prstGeom>
          <a:noFill/>
          <a:ln>
            <a:noFill/>
          </a:ln>
        </p:spPr>
      </p:pic>
      <p:cxnSp>
        <p:nvCxnSpPr>
          <p:cNvPr id="649" name="Google Shape;649;p44"/>
          <p:cNvCxnSpPr>
            <a:cxnSpLocks/>
          </p:cNvCxnSpPr>
          <p:nvPr/>
        </p:nvCxnSpPr>
        <p:spPr>
          <a:xfrm>
            <a:off x="5528902" y="3670859"/>
            <a:ext cx="720000" cy="0"/>
          </a:xfrm>
          <a:prstGeom prst="straightConnector1">
            <a:avLst/>
          </a:prstGeom>
          <a:noFill/>
          <a:ln w="12700" cap="flat" cmpd="sng">
            <a:solidFill>
              <a:srgbClr val="464646"/>
            </a:solidFill>
            <a:prstDash val="solid"/>
            <a:miter lim="800000"/>
            <a:headEnd type="none" w="sm" len="sm"/>
            <a:tailEnd type="triangle" w="med" len="med"/>
          </a:ln>
        </p:spPr>
      </p:cxnSp>
      <p:sp>
        <p:nvSpPr>
          <p:cNvPr id="650" name="Google Shape;650;p44"/>
          <p:cNvSpPr/>
          <p:nvPr/>
        </p:nvSpPr>
        <p:spPr>
          <a:xfrm>
            <a:off x="3965667" y="2706231"/>
            <a:ext cx="899999" cy="401106"/>
          </a:xfrm>
          <a:prstGeom prst="rect">
            <a:avLst/>
          </a:prstGeom>
          <a:solidFill>
            <a:srgbClr val="464646"/>
          </a:solidFill>
          <a:ln w="25400" cap="flat" cmpd="sng">
            <a:solidFill>
              <a:srgbClr val="464646"/>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rtl="0">
              <a:lnSpc>
                <a:spcPct val="120000"/>
              </a:lnSpc>
              <a:spcBef>
                <a:spcPts val="0"/>
              </a:spcBef>
              <a:spcAft>
                <a:spcPts val="0"/>
              </a:spcAft>
              <a:buNone/>
            </a:pPr>
            <a:r>
              <a:rPr lang="ja-JP" sz="900" b="0" i="0" u="none" strike="noStrike" cap="none">
                <a:solidFill>
                  <a:schemeClr val="lt1"/>
                </a:solidFill>
                <a:latin typeface="BIZ UDPゴシック" panose="020B0400000000000000" pitchFamily="50" charset="-128"/>
                <a:ea typeface="BIZ UDPゴシック" panose="020B0400000000000000" pitchFamily="50" charset="-128"/>
                <a:sym typeface="Arial"/>
              </a:rPr>
              <a:t>承認依頼</a:t>
            </a:r>
            <a:endParaRPr>
              <a:latin typeface="BIZ UDPゴシック" panose="020B0400000000000000" pitchFamily="50" charset="-128"/>
              <a:ea typeface="BIZ UDPゴシック" panose="020B0400000000000000" pitchFamily="50" charset="-128"/>
            </a:endParaRPr>
          </a:p>
        </p:txBody>
      </p:sp>
      <p:sp>
        <p:nvSpPr>
          <p:cNvPr id="651" name="Google Shape;651;p44"/>
          <p:cNvSpPr/>
          <p:nvPr/>
        </p:nvSpPr>
        <p:spPr>
          <a:xfrm>
            <a:off x="6904470" y="2702486"/>
            <a:ext cx="846000" cy="401106"/>
          </a:xfrm>
          <a:prstGeom prst="rect">
            <a:avLst/>
          </a:prstGeom>
          <a:solidFill>
            <a:srgbClr val="464646"/>
          </a:solidFill>
          <a:ln w="25400" cap="flat" cmpd="sng">
            <a:solidFill>
              <a:srgbClr val="464646"/>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rtl="0">
              <a:lnSpc>
                <a:spcPct val="120000"/>
              </a:lnSpc>
              <a:spcBef>
                <a:spcPts val="0"/>
              </a:spcBef>
              <a:spcAft>
                <a:spcPts val="0"/>
              </a:spcAft>
              <a:buNone/>
            </a:pPr>
            <a:r>
              <a:rPr lang="ja-JP" sz="900" b="0" i="0" u="none" strike="noStrike" cap="none">
                <a:solidFill>
                  <a:schemeClr val="lt1"/>
                </a:solidFill>
                <a:latin typeface="BIZ UDPゴシック" panose="020B0400000000000000" pitchFamily="50" charset="-128"/>
                <a:ea typeface="BIZ UDPゴシック" panose="020B0400000000000000" pitchFamily="50" charset="-128"/>
                <a:sym typeface="Arial"/>
              </a:rPr>
              <a:t>承認</a:t>
            </a:r>
            <a:endParaRPr>
              <a:latin typeface="BIZ UDPゴシック" panose="020B0400000000000000" pitchFamily="50" charset="-128"/>
              <a:ea typeface="BIZ UDPゴシック" panose="020B0400000000000000" pitchFamily="50" charset="-128"/>
            </a:endParaRPr>
          </a:p>
        </p:txBody>
      </p:sp>
      <p:cxnSp>
        <p:nvCxnSpPr>
          <p:cNvPr id="652" name="Google Shape;652;p44"/>
          <p:cNvCxnSpPr>
            <a:cxnSpLocks/>
          </p:cNvCxnSpPr>
          <p:nvPr/>
        </p:nvCxnSpPr>
        <p:spPr>
          <a:xfrm>
            <a:off x="2757393" y="3670859"/>
            <a:ext cx="720000" cy="0"/>
          </a:xfrm>
          <a:prstGeom prst="straightConnector1">
            <a:avLst/>
          </a:prstGeom>
          <a:noFill/>
          <a:ln w="12700" cap="flat" cmpd="sng">
            <a:solidFill>
              <a:srgbClr val="464646"/>
            </a:solidFill>
            <a:prstDash val="solid"/>
            <a:miter lim="800000"/>
            <a:headEnd type="none" w="sm" len="sm"/>
            <a:tailEnd type="triangle" w="med" len="med"/>
          </a:ln>
        </p:spPr>
      </p:cxnSp>
      <p:cxnSp>
        <p:nvCxnSpPr>
          <p:cNvPr id="653" name="Google Shape;653;p44"/>
          <p:cNvCxnSpPr>
            <a:cxnSpLocks/>
          </p:cNvCxnSpPr>
          <p:nvPr/>
        </p:nvCxnSpPr>
        <p:spPr>
          <a:xfrm>
            <a:off x="8245522" y="3670859"/>
            <a:ext cx="720000" cy="0"/>
          </a:xfrm>
          <a:prstGeom prst="straightConnector1">
            <a:avLst/>
          </a:prstGeom>
          <a:noFill/>
          <a:ln w="12700" cap="flat" cmpd="sng">
            <a:solidFill>
              <a:srgbClr val="464646"/>
            </a:solidFill>
            <a:prstDash val="solid"/>
            <a:miter lim="800000"/>
            <a:headEnd type="none" w="sm" len="sm"/>
            <a:tailEnd type="triangle" w="med" len="med"/>
          </a:ln>
        </p:spPr>
      </p:cxnSp>
      <p:sp>
        <p:nvSpPr>
          <p:cNvPr id="654" name="Google Shape;654;p44"/>
          <p:cNvSpPr/>
          <p:nvPr/>
        </p:nvSpPr>
        <p:spPr>
          <a:xfrm>
            <a:off x="9216422" y="2702486"/>
            <a:ext cx="1354093" cy="401106"/>
          </a:xfrm>
          <a:prstGeom prst="rect">
            <a:avLst/>
          </a:prstGeom>
          <a:solidFill>
            <a:srgbClr val="464646"/>
          </a:solidFill>
          <a:ln w="25400" cap="flat" cmpd="sng">
            <a:solidFill>
              <a:srgbClr val="464646"/>
            </a:solidFill>
            <a:prstDash val="solid"/>
            <a:round/>
            <a:headEnd type="none" w="sm" len="sm"/>
            <a:tailEnd type="none" w="sm" len="sm"/>
          </a:ln>
        </p:spPr>
        <p:txBody>
          <a:bodyPr spcFirstLastPara="1" wrap="square" lIns="108000" tIns="108000" rIns="108000" bIns="108000" anchor="ctr" anchorCtr="0">
            <a:noAutofit/>
          </a:bodyPr>
          <a:lstStyle/>
          <a:p>
            <a:pPr marL="0" marR="0" lvl="0" indent="0" algn="ctr" rtl="0">
              <a:lnSpc>
                <a:spcPct val="120000"/>
              </a:lnSpc>
              <a:spcBef>
                <a:spcPts val="0"/>
              </a:spcBef>
              <a:spcAft>
                <a:spcPts val="0"/>
              </a:spcAft>
              <a:buNone/>
            </a:pPr>
            <a:r>
              <a:rPr lang="ja-JP" sz="900" b="0" i="0" u="none" strike="noStrike" cap="none">
                <a:solidFill>
                  <a:schemeClr val="lt1"/>
                </a:solidFill>
                <a:latin typeface="BIZ UDPゴシック" panose="020B0400000000000000" pitchFamily="50" charset="-128"/>
                <a:ea typeface="BIZ UDPゴシック" panose="020B0400000000000000" pitchFamily="50" charset="-128"/>
                <a:sym typeface="Arial"/>
              </a:rPr>
              <a:t>お取引先様へ発行</a:t>
            </a:r>
            <a:endParaRPr>
              <a:latin typeface="BIZ UDPゴシック" panose="020B0400000000000000" pitchFamily="50" charset="-128"/>
              <a:ea typeface="BIZ UDPゴシック" panose="020B0400000000000000" pitchFamily="50" charset="-128"/>
            </a:endParaRPr>
          </a:p>
        </p:txBody>
      </p:sp>
      <p:pic>
        <p:nvPicPr>
          <p:cNvPr id="655" name="Google Shape;655;p44"/>
          <p:cNvPicPr preferRelativeResize="0"/>
          <p:nvPr/>
        </p:nvPicPr>
        <p:blipFill rotWithShape="1">
          <a:blip r:embed="rId3">
            <a:alphaModFix/>
          </a:blip>
          <a:srcRect/>
          <a:stretch/>
        </p:blipFill>
        <p:spPr>
          <a:xfrm>
            <a:off x="1253919" y="5352237"/>
            <a:ext cx="702000" cy="702000"/>
          </a:xfrm>
          <a:prstGeom prst="rect">
            <a:avLst/>
          </a:prstGeom>
          <a:noFill/>
          <a:ln>
            <a:noFill/>
          </a:ln>
        </p:spPr>
      </p:pic>
      <p:sp>
        <p:nvSpPr>
          <p:cNvPr id="656" name="Google Shape;656;p44"/>
          <p:cNvSpPr/>
          <p:nvPr/>
        </p:nvSpPr>
        <p:spPr>
          <a:xfrm>
            <a:off x="1078259" y="4765399"/>
            <a:ext cx="1038023" cy="401107"/>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sz="9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帳票データ</a:t>
            </a:r>
            <a:endParaRPr dirty="0">
              <a:latin typeface="BIZ UDPゴシック" panose="020B0400000000000000" pitchFamily="50" charset="-128"/>
              <a:ea typeface="BIZ UDPゴシック" panose="020B0400000000000000" pitchFamily="50" charset="-128"/>
            </a:endParaRPr>
          </a:p>
          <a:p>
            <a:pPr marL="0" marR="0" lvl="0" indent="0" algn="ctr" rtl="0">
              <a:lnSpc>
                <a:spcPct val="100000"/>
              </a:lnSpc>
              <a:spcBef>
                <a:spcPts val="0"/>
              </a:spcBef>
              <a:spcAft>
                <a:spcPts val="0"/>
              </a:spcAft>
              <a:buNone/>
            </a:pPr>
            <a:r>
              <a:rPr lang="ja-JP" sz="9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アップロード</a:t>
            </a:r>
            <a:endParaRPr dirty="0">
              <a:latin typeface="BIZ UDPゴシック" panose="020B0400000000000000" pitchFamily="50" charset="-128"/>
              <a:ea typeface="BIZ UDPゴシック" panose="020B0400000000000000" pitchFamily="50" charset="-128"/>
            </a:endParaRPr>
          </a:p>
        </p:txBody>
      </p:sp>
      <p:pic>
        <p:nvPicPr>
          <p:cNvPr id="657" name="Google Shape;657;p44"/>
          <p:cNvPicPr preferRelativeResize="0"/>
          <p:nvPr/>
        </p:nvPicPr>
        <p:blipFill rotWithShape="1">
          <a:blip r:embed="rId4">
            <a:alphaModFix/>
          </a:blip>
          <a:srcRect/>
          <a:stretch/>
        </p:blipFill>
        <p:spPr>
          <a:xfrm>
            <a:off x="7002153" y="5375059"/>
            <a:ext cx="702000" cy="702000"/>
          </a:xfrm>
          <a:prstGeom prst="rect">
            <a:avLst/>
          </a:prstGeom>
          <a:noFill/>
          <a:ln>
            <a:noFill/>
          </a:ln>
        </p:spPr>
      </p:pic>
      <p:pic>
        <p:nvPicPr>
          <p:cNvPr id="658" name="Google Shape;658;p44"/>
          <p:cNvPicPr preferRelativeResize="0"/>
          <p:nvPr/>
        </p:nvPicPr>
        <p:blipFill rotWithShape="1">
          <a:blip r:embed="rId6">
            <a:alphaModFix/>
          </a:blip>
          <a:srcRect/>
          <a:stretch/>
        </p:blipFill>
        <p:spPr>
          <a:xfrm>
            <a:off x="4052725" y="5314466"/>
            <a:ext cx="702000" cy="702000"/>
          </a:xfrm>
          <a:prstGeom prst="rect">
            <a:avLst/>
          </a:prstGeom>
          <a:noFill/>
          <a:ln>
            <a:noFill/>
          </a:ln>
        </p:spPr>
      </p:pic>
      <p:sp>
        <p:nvSpPr>
          <p:cNvPr id="659" name="Google Shape;659;p44"/>
          <p:cNvSpPr/>
          <p:nvPr/>
        </p:nvSpPr>
        <p:spPr>
          <a:xfrm>
            <a:off x="3965667" y="4769144"/>
            <a:ext cx="899999" cy="401106"/>
          </a:xfrm>
          <a:prstGeom prst="rect">
            <a:avLst/>
          </a:prstGeom>
          <a:solidFill>
            <a:srgbClr val="267D00"/>
          </a:solidFill>
          <a:ln>
            <a:noFill/>
          </a:ln>
        </p:spPr>
        <p:txBody>
          <a:bodyPr spcFirstLastPara="1" wrap="square" lIns="108000" tIns="108000" rIns="108000" bIns="108000" anchor="ctr" anchorCtr="0">
            <a:noAutofit/>
          </a:bodyPr>
          <a:lstStyle/>
          <a:p>
            <a:pPr marL="0" marR="0" lvl="0" indent="0" algn="ctr" rtl="0">
              <a:lnSpc>
                <a:spcPct val="120000"/>
              </a:lnSpc>
              <a:spcBef>
                <a:spcPts val="0"/>
              </a:spcBef>
              <a:spcAft>
                <a:spcPts val="0"/>
              </a:spcAft>
              <a:buNone/>
            </a:pPr>
            <a:r>
              <a:rPr lang="ja-JP" sz="900" b="0" i="0" u="none" strike="noStrike" cap="none">
                <a:solidFill>
                  <a:schemeClr val="lt1"/>
                </a:solidFill>
                <a:latin typeface="BIZ UDPゴシック" panose="020B0400000000000000" pitchFamily="50" charset="-128"/>
                <a:ea typeface="BIZ UDPゴシック" panose="020B0400000000000000" pitchFamily="50" charset="-128"/>
                <a:sym typeface="Arial"/>
              </a:rPr>
              <a:t>公開</a:t>
            </a:r>
            <a:endParaRPr>
              <a:latin typeface="BIZ UDPゴシック" panose="020B0400000000000000" pitchFamily="50" charset="-128"/>
              <a:ea typeface="BIZ UDPゴシック" panose="020B0400000000000000" pitchFamily="50" charset="-128"/>
            </a:endParaRPr>
          </a:p>
        </p:txBody>
      </p:sp>
      <p:cxnSp>
        <p:nvCxnSpPr>
          <p:cNvPr id="660" name="Google Shape;660;p44"/>
          <p:cNvCxnSpPr>
            <a:cxnSpLocks/>
          </p:cNvCxnSpPr>
          <p:nvPr/>
        </p:nvCxnSpPr>
        <p:spPr>
          <a:xfrm>
            <a:off x="2757393" y="5759653"/>
            <a:ext cx="720000" cy="0"/>
          </a:xfrm>
          <a:prstGeom prst="straightConnector1">
            <a:avLst/>
          </a:prstGeom>
          <a:noFill/>
          <a:ln w="12700" cap="flat" cmpd="sng">
            <a:solidFill>
              <a:srgbClr val="267D00"/>
            </a:solidFill>
            <a:prstDash val="solid"/>
            <a:miter lim="800000"/>
            <a:headEnd type="none" w="sm" len="sm"/>
            <a:tailEnd type="triangle" w="med" len="med"/>
          </a:ln>
        </p:spPr>
      </p:cxnSp>
      <p:cxnSp>
        <p:nvCxnSpPr>
          <p:cNvPr id="661" name="Google Shape;661;p44"/>
          <p:cNvCxnSpPr>
            <a:cxnSpLocks/>
          </p:cNvCxnSpPr>
          <p:nvPr/>
        </p:nvCxnSpPr>
        <p:spPr>
          <a:xfrm>
            <a:off x="5556613" y="5759653"/>
            <a:ext cx="720000" cy="0"/>
          </a:xfrm>
          <a:prstGeom prst="straightConnector1">
            <a:avLst/>
          </a:prstGeom>
          <a:noFill/>
          <a:ln w="12700" cap="flat" cmpd="sng">
            <a:solidFill>
              <a:srgbClr val="267D00"/>
            </a:solidFill>
            <a:prstDash val="solid"/>
            <a:miter lim="800000"/>
            <a:headEnd type="none" w="sm" len="sm"/>
            <a:tailEnd type="triangle" w="med" len="med"/>
          </a:ln>
        </p:spPr>
      </p:cxnSp>
      <p:sp>
        <p:nvSpPr>
          <p:cNvPr id="662" name="Google Shape;662;p44"/>
          <p:cNvSpPr/>
          <p:nvPr/>
        </p:nvSpPr>
        <p:spPr>
          <a:xfrm>
            <a:off x="6715051" y="4788221"/>
            <a:ext cx="1354093" cy="401106"/>
          </a:xfrm>
          <a:prstGeom prst="rect">
            <a:avLst/>
          </a:prstGeom>
          <a:solidFill>
            <a:srgbClr val="267D00"/>
          </a:solidFill>
          <a:ln>
            <a:noFill/>
          </a:ln>
        </p:spPr>
        <p:txBody>
          <a:bodyPr spcFirstLastPara="1" wrap="square" lIns="108000" tIns="108000" rIns="108000" bIns="108000" anchor="ctr" anchorCtr="0">
            <a:noAutofit/>
          </a:bodyPr>
          <a:lstStyle/>
          <a:p>
            <a:pPr marL="0" marR="0" lvl="0" indent="0" algn="ctr" rtl="0">
              <a:lnSpc>
                <a:spcPct val="120000"/>
              </a:lnSpc>
              <a:spcBef>
                <a:spcPts val="0"/>
              </a:spcBef>
              <a:spcAft>
                <a:spcPts val="0"/>
              </a:spcAft>
              <a:buNone/>
            </a:pPr>
            <a:r>
              <a:rPr lang="ja-JP" sz="900" b="0" i="0" u="none" strike="noStrike" cap="none">
                <a:solidFill>
                  <a:schemeClr val="lt1"/>
                </a:solidFill>
                <a:latin typeface="BIZ UDPゴシック" panose="020B0400000000000000" pitchFamily="50" charset="-128"/>
                <a:ea typeface="BIZ UDPゴシック" panose="020B0400000000000000" pitchFamily="50" charset="-128"/>
                <a:sym typeface="Arial"/>
              </a:rPr>
              <a:t>お取引先様へ発行</a:t>
            </a:r>
            <a:endParaRPr>
              <a:latin typeface="BIZ UDPゴシック" panose="020B0400000000000000" pitchFamily="50" charset="-128"/>
              <a:ea typeface="BIZ UDPゴシック" panose="020B0400000000000000" pitchFamily="50" charset="-128"/>
            </a:endParaRPr>
          </a:p>
        </p:txBody>
      </p:sp>
      <p:sp>
        <p:nvSpPr>
          <p:cNvPr id="663" name="Google Shape;663;p44"/>
          <p:cNvSpPr txBox="1"/>
          <p:nvPr/>
        </p:nvSpPr>
        <p:spPr>
          <a:xfrm>
            <a:off x="479424" y="2345939"/>
            <a:ext cx="11233149" cy="336138"/>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【通常の承認】</a:t>
            </a:r>
            <a:endParaRPr dirty="0">
              <a:latin typeface="BIZ UDPゴシック" panose="020B0400000000000000" pitchFamily="50" charset="-128"/>
              <a:ea typeface="BIZ UDPゴシック" panose="020B0400000000000000" pitchFamily="50" charset="-128"/>
            </a:endParaRPr>
          </a:p>
        </p:txBody>
      </p:sp>
      <p:sp>
        <p:nvSpPr>
          <p:cNvPr id="664" name="Google Shape;664;p44"/>
          <p:cNvSpPr txBox="1"/>
          <p:nvPr/>
        </p:nvSpPr>
        <p:spPr>
          <a:xfrm>
            <a:off x="479421" y="4411598"/>
            <a:ext cx="11233149" cy="336138"/>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【承認スキップ】</a:t>
            </a:r>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45"/>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38</a:t>
            </a:fld>
            <a:endParaRPr>
              <a:latin typeface="BIZ UDPゴシック" panose="020B0400000000000000" pitchFamily="50" charset="-128"/>
              <a:ea typeface="BIZ UDPゴシック" panose="020B0400000000000000" pitchFamily="50" charset="-128"/>
            </a:endParaRPr>
          </a:p>
        </p:txBody>
      </p:sp>
      <p:sp>
        <p:nvSpPr>
          <p:cNvPr id="670" name="Google Shape;670;p45"/>
          <p:cNvSpPr/>
          <p:nvPr/>
        </p:nvSpPr>
        <p:spPr>
          <a:xfrm>
            <a:off x="479425"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71" name="Google Shape;671;p45"/>
          <p:cNvSpPr/>
          <p:nvPr/>
        </p:nvSpPr>
        <p:spPr>
          <a:xfrm>
            <a:off x="6277276"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72" name="Google Shape;672;p45"/>
          <p:cNvSpPr txBox="1"/>
          <p:nvPr/>
        </p:nvSpPr>
        <p:spPr>
          <a:xfrm>
            <a:off x="479425" y="2446648"/>
            <a:ext cx="445364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帳票がWEB上に公開されると、登録メールアドレス宛に</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帳票公開のお知らせメールが届きます。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673" name="Google Shape;673;p45"/>
          <p:cNvSpPr txBox="1"/>
          <p:nvPr/>
        </p:nvSpPr>
        <p:spPr>
          <a:xfrm>
            <a:off x="6286801" y="2446658"/>
            <a:ext cx="510846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メール上のURLからログイン画面に遷移し、ログインします。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674" name="Google Shape;674;p45"/>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帳票の受取イメージ</a:t>
            </a:r>
            <a:endParaRPr dirty="0">
              <a:latin typeface="BIZ UDPゴシック" panose="020B0400000000000000" pitchFamily="50" charset="-128"/>
              <a:ea typeface="BIZ UDPゴシック" panose="020B0400000000000000" pitchFamily="50" charset="-128"/>
            </a:endParaRPr>
          </a:p>
        </p:txBody>
      </p:sp>
      <p:sp>
        <p:nvSpPr>
          <p:cNvPr id="676" name="Google Shape;676;p45"/>
          <p:cNvSpPr/>
          <p:nvPr/>
        </p:nvSpPr>
        <p:spPr>
          <a:xfrm>
            <a:off x="1634588" y="3375013"/>
            <a:ext cx="2442462" cy="2838726"/>
          </a:xfrm>
          <a:prstGeom prst="rect">
            <a:avLst/>
          </a:prstGeom>
          <a:solidFill>
            <a:schemeClr val="lt1"/>
          </a:solidFill>
          <a:ln w="12700" cap="flat" cmpd="sng">
            <a:solidFill>
              <a:srgbClr val="D2D2D2"/>
            </a:solidFill>
            <a:prstDash val="solid"/>
            <a:round/>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新しい帳票が公開されました。</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en-US" alt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帳票サービスへログインし、帳票をご確認ください。</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en-US" alt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帳票サービスログインURL</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sng" strike="noStrike" cap="none" dirty="0">
                <a:solidFill>
                  <a:srgbClr val="0070C0"/>
                </a:solidFill>
                <a:latin typeface="BIZ UDPゴシック" panose="020B0400000000000000" pitchFamily="50" charset="-128"/>
                <a:ea typeface="BIZ UDPゴシック" panose="020B0400000000000000" pitchFamily="50" charset="-128"/>
                <a:sym typeface="Arial"/>
              </a:rPr>
              <a:t>https://xxxxxxx.xxx-xxx/xxxxx/xxxx/</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【公開された帳票】</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◆1件目</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[帳票]帳票テスト①</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[帳票No]xxxxxxxx</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[発行日]2023年6月13日</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[帳票ファイル名]xxxxxxxx_001.pdf</a:t>
            </a:r>
            <a:endParaRPr dirty="0">
              <a:latin typeface="BIZ UDPゴシック" panose="020B0400000000000000" pitchFamily="50" charset="-128"/>
              <a:ea typeface="BIZ UDPゴシック" panose="020B0400000000000000" pitchFamily="50" charset="-128"/>
            </a:endParaRPr>
          </a:p>
        </p:txBody>
      </p:sp>
      <p:sp>
        <p:nvSpPr>
          <p:cNvPr id="677" name="Google Shape;677;p45"/>
          <p:cNvSpPr txBox="1"/>
          <p:nvPr/>
        </p:nvSpPr>
        <p:spPr>
          <a:xfrm>
            <a:off x="1634588" y="3144180"/>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▼メール：帳票公開のお知らせ</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678" name="Google Shape;678;p45"/>
          <p:cNvPicPr preferRelativeResize="0"/>
          <p:nvPr/>
        </p:nvPicPr>
        <p:blipFill rotWithShape="1">
          <a:blip r:embed="rId3">
            <a:alphaModFix/>
          </a:blip>
          <a:srcRect/>
          <a:stretch/>
        </p:blipFill>
        <p:spPr>
          <a:xfrm>
            <a:off x="6286801" y="3375012"/>
            <a:ext cx="4028458" cy="1675985"/>
          </a:xfrm>
          <a:prstGeom prst="rect">
            <a:avLst/>
          </a:prstGeom>
          <a:noFill/>
          <a:ln w="12700" cap="flat" cmpd="sng">
            <a:solidFill>
              <a:srgbClr val="D2D2D2"/>
            </a:solidFill>
            <a:prstDash val="solid"/>
            <a:round/>
            <a:headEnd type="none" w="sm" len="sm"/>
            <a:tailEnd type="none" w="sm" len="sm"/>
          </a:ln>
        </p:spPr>
      </p:pic>
      <p:sp>
        <p:nvSpPr>
          <p:cNvPr id="679" name="Google Shape;679;p45"/>
          <p:cNvSpPr/>
          <p:nvPr/>
        </p:nvSpPr>
        <p:spPr>
          <a:xfrm>
            <a:off x="1634588" y="4401806"/>
            <a:ext cx="2039829" cy="41106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642;p44">
            <a:extLst>
              <a:ext uri="{FF2B5EF4-FFF2-40B4-BE49-F238E27FC236}">
                <a16:creationId xmlns:a16="http://schemas.microsoft.com/office/drawing/2014/main" id="{99BD271C-6C58-46F2-255D-F727A79C1713}"/>
              </a:ext>
            </a:extLst>
          </p:cNvPr>
          <p:cNvSpPr txBox="1"/>
          <p:nvPr/>
        </p:nvSpPr>
        <p:spPr>
          <a:xfrm>
            <a:off x="488949" y="1387951"/>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マイページのパターン</a:t>
            </a:r>
            <a:endParaRPr dirty="0">
              <a:solidFill>
                <a:srgbClr val="267D00"/>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6"/>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帳票の受取イメージ</a:t>
            </a:r>
            <a:endParaRPr dirty="0">
              <a:latin typeface="BIZ UDPゴシック" panose="020B0400000000000000" pitchFamily="50" charset="-128"/>
              <a:ea typeface="BIZ UDPゴシック" panose="020B0400000000000000" pitchFamily="50" charset="-128"/>
            </a:endParaRPr>
          </a:p>
        </p:txBody>
      </p:sp>
      <p:sp>
        <p:nvSpPr>
          <p:cNvPr id="685" name="Google Shape;685;p4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39</a:t>
            </a:fld>
            <a:endParaRPr>
              <a:latin typeface="BIZ UDPゴシック" panose="020B0400000000000000" pitchFamily="50" charset="-128"/>
              <a:ea typeface="BIZ UDPゴシック" panose="020B0400000000000000" pitchFamily="50" charset="-128"/>
            </a:endParaRPr>
          </a:p>
        </p:txBody>
      </p:sp>
      <p:sp>
        <p:nvSpPr>
          <p:cNvPr id="686" name="Google Shape;686;p46"/>
          <p:cNvSpPr/>
          <p:nvPr/>
        </p:nvSpPr>
        <p:spPr>
          <a:xfrm>
            <a:off x="485581"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手順③</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87" name="Google Shape;687;p46"/>
          <p:cNvSpPr/>
          <p:nvPr/>
        </p:nvSpPr>
        <p:spPr>
          <a:xfrm>
            <a:off x="6284913" y="1857600"/>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手順④</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688" name="Google Shape;688;p46"/>
          <p:cNvSpPr txBox="1"/>
          <p:nvPr/>
        </p:nvSpPr>
        <p:spPr>
          <a:xfrm>
            <a:off x="479425" y="2346400"/>
            <a:ext cx="445364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マイページの「明細の確認」タブをクリックします。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689" name="Google Shape;689;p46"/>
          <p:cNvSpPr txBox="1"/>
          <p:nvPr/>
        </p:nvSpPr>
        <p:spPr>
          <a:xfrm>
            <a:off x="6275388" y="2321451"/>
            <a:ext cx="5108468"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ダウンロードしたいファイル名をクリックすると、</a:t>
            </a:r>
          </a:p>
          <a:p>
            <a:pPr marL="0" marR="0" lvl="0" indent="0" algn="l" rtl="0">
              <a:lnSpc>
                <a:spcPct val="150000"/>
              </a:lnSpc>
              <a:spcBef>
                <a:spcPts val="0"/>
              </a:spcBef>
              <a:spcAft>
                <a:spcPts val="0"/>
              </a:spcAft>
              <a:buNone/>
            </a:pP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帳票をダウンロードできます。</a:t>
            </a:r>
          </a:p>
          <a:p>
            <a:pPr marL="0" marR="0" lvl="0" indent="0" algn="l" rtl="0">
              <a:lnSpc>
                <a:spcPct val="150000"/>
              </a:lnSpc>
              <a:spcBef>
                <a:spcPts val="0"/>
              </a:spcBef>
              <a:spcAft>
                <a:spcPts val="0"/>
              </a:spcAft>
              <a:buNone/>
            </a:pPr>
            <a:r>
              <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帳票をダウンロードすると、背景がグレーになります。</a:t>
            </a:r>
          </a:p>
        </p:txBody>
      </p:sp>
      <p:pic>
        <p:nvPicPr>
          <p:cNvPr id="691" name="Google Shape;691;p46"/>
          <p:cNvPicPr preferRelativeResize="0"/>
          <p:nvPr/>
        </p:nvPicPr>
        <p:blipFill rotWithShape="1">
          <a:blip r:embed="rId3">
            <a:alphaModFix/>
          </a:blip>
          <a:srcRect/>
          <a:stretch/>
        </p:blipFill>
        <p:spPr>
          <a:xfrm>
            <a:off x="479425" y="3459097"/>
            <a:ext cx="4133995" cy="1758661"/>
          </a:xfrm>
          <a:prstGeom prst="rect">
            <a:avLst/>
          </a:prstGeom>
          <a:noFill/>
          <a:ln w="12700" cap="flat" cmpd="sng">
            <a:solidFill>
              <a:srgbClr val="D2D2D2"/>
            </a:solidFill>
            <a:prstDash val="solid"/>
            <a:round/>
            <a:headEnd type="none" w="sm" len="sm"/>
            <a:tailEnd type="none" w="sm" len="sm"/>
          </a:ln>
        </p:spPr>
      </p:pic>
      <p:sp>
        <p:nvSpPr>
          <p:cNvPr id="692" name="Google Shape;692;p46"/>
          <p:cNvSpPr/>
          <p:nvPr/>
        </p:nvSpPr>
        <p:spPr>
          <a:xfrm>
            <a:off x="1300350" y="3810000"/>
            <a:ext cx="659878" cy="257109"/>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693" name="Google Shape;693;p46"/>
          <p:cNvPicPr preferRelativeResize="0"/>
          <p:nvPr/>
        </p:nvPicPr>
        <p:blipFill rotWithShape="1">
          <a:blip r:embed="rId4">
            <a:alphaModFix/>
          </a:blip>
          <a:srcRect/>
          <a:stretch/>
        </p:blipFill>
        <p:spPr>
          <a:xfrm>
            <a:off x="6275388" y="3429000"/>
            <a:ext cx="5351183" cy="2627412"/>
          </a:xfrm>
          <a:prstGeom prst="rect">
            <a:avLst/>
          </a:prstGeom>
          <a:noFill/>
          <a:ln w="12700" cap="flat" cmpd="sng">
            <a:solidFill>
              <a:srgbClr val="D2D2D2"/>
            </a:solidFill>
            <a:prstDash val="solid"/>
            <a:round/>
            <a:headEnd type="none" w="sm" len="sm"/>
            <a:tailEnd type="none" w="sm" len="sm"/>
          </a:ln>
        </p:spPr>
      </p:pic>
      <p:sp>
        <p:nvSpPr>
          <p:cNvPr id="694" name="Google Shape;694;p46"/>
          <p:cNvSpPr/>
          <p:nvPr/>
        </p:nvSpPr>
        <p:spPr>
          <a:xfrm>
            <a:off x="7931847" y="5424293"/>
            <a:ext cx="851425" cy="18595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 name="Google Shape;642;p44">
            <a:extLst>
              <a:ext uri="{FF2B5EF4-FFF2-40B4-BE49-F238E27FC236}">
                <a16:creationId xmlns:a16="http://schemas.microsoft.com/office/drawing/2014/main" id="{4C54DD9E-8983-246D-94CC-74CD7C032BCA}"/>
              </a:ext>
            </a:extLst>
          </p:cNvPr>
          <p:cNvSpPr txBox="1"/>
          <p:nvPr/>
        </p:nvSpPr>
        <p:spPr>
          <a:xfrm>
            <a:off x="498474" y="1387951"/>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マイページのパターン</a:t>
            </a:r>
            <a:endParaRPr dirty="0">
              <a:solidFill>
                <a:srgbClr val="267D00"/>
              </a:solidFill>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概略</a:t>
            </a:r>
            <a:endParaRPr dirty="0"/>
          </a:p>
        </p:txBody>
      </p:sp>
      <p:sp>
        <p:nvSpPr>
          <p:cNvPr id="99" name="Google Shape;99;p2"/>
          <p:cNvSpPr txBox="1">
            <a:spLocks noGrp="1"/>
          </p:cNvSpPr>
          <p:nvPr>
            <p:ph type="body" idx="1"/>
          </p:nvPr>
        </p:nvSpPr>
        <p:spPr>
          <a:xfrm>
            <a:off x="479425" y="1376362"/>
            <a:ext cx="11233150" cy="793750"/>
          </a:xfrm>
          <a:prstGeom prst="rect">
            <a:avLst/>
          </a:prstGeom>
          <a:noFill/>
          <a:ln>
            <a:noFill/>
          </a:ln>
        </p:spPr>
        <p:txBody>
          <a:bodyPr spcFirstLastPara="1" wrap="square" lIns="0" tIns="0" rIns="0" bIns="0" anchor="t" anchorCtr="0">
            <a:noAutofit/>
          </a:bodyPr>
          <a:lstStyle/>
          <a:p>
            <a:pPr marL="0" lvl="0" indent="0" algn="l" rtl="0">
              <a:lnSpc>
                <a:spcPct val="135000"/>
              </a:lnSpc>
              <a:spcBef>
                <a:spcPts val="0"/>
              </a:spcBef>
              <a:spcAft>
                <a:spcPts val="0"/>
              </a:spcAft>
              <a:buClr>
                <a:schemeClr val="dk1"/>
              </a:buClr>
              <a:buSzPts val="1300"/>
              <a:buNone/>
            </a:pPr>
            <a:r>
              <a:rPr lang="ja-JP" altLang="en-US" b="1" dirty="0">
                <a:solidFill>
                  <a:srgbClr val="267D00"/>
                </a:solidFill>
                <a:latin typeface="BIZ UDPゴシック" panose="020B0400000000000000" pitchFamily="50" charset="-128"/>
                <a:ea typeface="BIZ UDPゴシック" panose="020B0400000000000000" pitchFamily="50" charset="-128"/>
                <a:cs typeface="Arial"/>
                <a:sym typeface="Arial"/>
              </a:rPr>
              <a:t>利用用途：社内説明会など</a:t>
            </a:r>
          </a:p>
          <a:p>
            <a:pPr marL="0" lvl="0" indent="0" algn="l" rtl="0">
              <a:lnSpc>
                <a:spcPct val="135000"/>
              </a:lnSpc>
              <a:spcBef>
                <a:spcPts val="0"/>
              </a:spcBef>
              <a:spcAft>
                <a:spcPts val="0"/>
              </a:spcAft>
              <a:buClr>
                <a:schemeClr val="dk1"/>
              </a:buClr>
              <a:buSzPts val="1300"/>
              <a:buNone/>
            </a:pPr>
            <a:r>
              <a:rPr lang="ja-JP" altLang="en-US" dirty="0">
                <a:latin typeface="BIZ UDPゴシック" panose="020B0400000000000000" pitchFamily="50" charset="-128"/>
                <a:ea typeface="BIZ UDPゴシック" panose="020B0400000000000000" pitchFamily="50" charset="-128"/>
                <a:cs typeface="Arial"/>
                <a:sym typeface="Arial"/>
              </a:rPr>
              <a:t>ここからは「概略」のスライドになります。</a:t>
            </a:r>
            <a:endParaRPr lang="en-US" altLang="ja-JP" dirty="0">
              <a:latin typeface="BIZ UDPゴシック" panose="020B0400000000000000" pitchFamily="50" charset="-128"/>
              <a:ea typeface="BIZ UDPゴシック" panose="020B0400000000000000" pitchFamily="50" charset="-128"/>
              <a:cs typeface="Arial"/>
              <a:sym typeface="Arial"/>
            </a:endParaRPr>
          </a:p>
          <a:p>
            <a:pPr marL="0" lvl="0" indent="0" algn="l" rtl="0">
              <a:lnSpc>
                <a:spcPct val="135000"/>
              </a:lnSpc>
              <a:spcBef>
                <a:spcPts val="0"/>
              </a:spcBef>
              <a:spcAft>
                <a:spcPts val="0"/>
              </a:spcAft>
              <a:buClr>
                <a:schemeClr val="dk1"/>
              </a:buClr>
              <a:buSzPts val="1300"/>
              <a:buNone/>
            </a:pPr>
            <a:r>
              <a:rPr lang="ja-JP" altLang="en-US" dirty="0">
                <a:latin typeface="BIZ UDPゴシック" panose="020B0400000000000000" pitchFamily="50" charset="-128"/>
                <a:ea typeface="BIZ UDPゴシック" panose="020B0400000000000000" pitchFamily="50" charset="-128"/>
                <a:cs typeface="Arial"/>
                <a:sym typeface="Arial"/>
              </a:rPr>
              <a:t>「帳票発行業務に直接携わることはないが、全体把握が必要な方」向けにご説明する際にご活用ください。</a:t>
            </a:r>
          </a:p>
        </p:txBody>
      </p:sp>
      <p:sp>
        <p:nvSpPr>
          <p:cNvPr id="100" name="Google Shape;100;p2"/>
          <p:cNvSpPr txBox="1"/>
          <p:nvPr/>
        </p:nvSpPr>
        <p:spPr>
          <a:xfrm>
            <a:off x="10834618" y="6510664"/>
            <a:ext cx="877957" cy="1616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altLang="ja-JP" sz="700" b="0" i="0" u="none" strike="noStrike" cap="none">
                <a:solidFill>
                  <a:schemeClr val="dk1"/>
                </a:solidFill>
                <a:latin typeface="BIZ UDPGothic"/>
                <a:ea typeface="BIZ UDPGothic"/>
                <a:cs typeface="BIZ UDPGothic"/>
                <a:sym typeface="BIZ UDPGothic"/>
              </a:rPr>
              <a:t>4</a:t>
            </a:fld>
            <a:endParaRPr sz="700" b="0" i="0" u="none" strike="noStrike" cap="none">
              <a:solidFill>
                <a:schemeClr val="dk1"/>
              </a:solidFill>
              <a:latin typeface="BIZ UDPGothic"/>
              <a:ea typeface="BIZ UDPGothic"/>
              <a:cs typeface="BIZ UDPGothic"/>
              <a:sym typeface="BIZ UDPGothic"/>
            </a:endParaRPr>
          </a:p>
        </p:txBody>
      </p:sp>
      <p:graphicFrame>
        <p:nvGraphicFramePr>
          <p:cNvPr id="101" name="Google Shape;101;p2"/>
          <p:cNvGraphicFramePr/>
          <p:nvPr>
            <p:extLst>
              <p:ext uri="{D42A27DB-BD31-4B8C-83A1-F6EECF244321}">
                <p14:modId xmlns:p14="http://schemas.microsoft.com/office/powerpoint/2010/main" val="3193601148"/>
              </p:ext>
            </p:extLst>
          </p:nvPr>
        </p:nvGraphicFramePr>
        <p:xfrm>
          <a:off x="749500" y="2965268"/>
          <a:ext cx="10693000" cy="1868539"/>
        </p:xfrm>
        <a:graphic>
          <a:graphicData uri="http://schemas.openxmlformats.org/drawingml/2006/table">
            <a:tbl>
              <a:tblPr firstRow="1" bandRow="1">
                <a:noFill/>
              </a:tblPr>
              <a:tblGrid>
                <a:gridCol w="528608">
                  <a:extLst>
                    <a:ext uri="{9D8B030D-6E8A-4147-A177-3AD203B41FA5}">
                      <a16:colId xmlns:a16="http://schemas.microsoft.com/office/drawing/2014/main" val="20000"/>
                    </a:ext>
                  </a:extLst>
                </a:gridCol>
                <a:gridCol w="4192128">
                  <a:extLst>
                    <a:ext uri="{9D8B030D-6E8A-4147-A177-3AD203B41FA5}">
                      <a16:colId xmlns:a16="http://schemas.microsoft.com/office/drawing/2014/main" val="20001"/>
                    </a:ext>
                  </a:extLst>
                </a:gridCol>
                <a:gridCol w="5150534">
                  <a:extLst>
                    <a:ext uri="{9D8B030D-6E8A-4147-A177-3AD203B41FA5}">
                      <a16:colId xmlns:a16="http://schemas.microsoft.com/office/drawing/2014/main" val="20002"/>
                    </a:ext>
                  </a:extLst>
                </a:gridCol>
                <a:gridCol w="821730">
                  <a:extLst>
                    <a:ext uri="{9D8B030D-6E8A-4147-A177-3AD203B41FA5}">
                      <a16:colId xmlns:a16="http://schemas.microsoft.com/office/drawing/2014/main" val="3507125338"/>
                    </a:ext>
                  </a:extLst>
                </a:gridCol>
              </a:tblGrid>
              <a:tr h="396325">
                <a:tc>
                  <a:txBody>
                    <a:bodyPr/>
                    <a:lstStyle/>
                    <a:p>
                      <a:pPr marL="0" marR="0" lvl="0" indent="0" algn="ctr"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項目分類</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ターゲット</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b="0" u="none" strike="noStrike" cap="none" dirty="0">
                          <a:solidFill>
                            <a:schemeClr val="tx1"/>
                          </a:solidFill>
                          <a:latin typeface="BIZ UDPゴシック" panose="020B0400000000000000" pitchFamily="50" charset="-128"/>
                          <a:ea typeface="BIZ UDPゴシック" panose="020B0400000000000000" pitchFamily="50" charset="-128"/>
                        </a:rPr>
                        <a:t>ページ</a:t>
                      </a:r>
                      <a:endParaRPr sz="1000" b="0" u="none" strike="noStrike" cap="none" dirty="0">
                        <a:solidFill>
                          <a:schemeClr val="tx1"/>
                        </a:solidFill>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396325">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概略</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社内説明会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※帳票発行業務に直接携わることはないが、全体把握が必要な方向け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概要や全体把握が</a:t>
                      </a:r>
                      <a:r>
                        <a:rPr lang="ja-JP" altLang="en-US" sz="1000" u="none" strike="noStrike" cap="none" dirty="0">
                          <a:solidFill>
                            <a:schemeClr val="tx1"/>
                          </a:solidFill>
                        </a:rPr>
                        <a:t>できます</a:t>
                      </a:r>
                      <a:r>
                        <a:rPr lang="ja-JP" sz="1000" u="none" strike="noStrike" cap="none" dirty="0">
                          <a:solidFill>
                            <a:schemeClr val="tx1"/>
                          </a:solidFill>
                        </a:rPr>
                        <a:t>。</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概要</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部門説明会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※「楽楽明細」の運用には直接かかわらないが、お取引先様から</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　</a:t>
                      </a:r>
                      <a:r>
                        <a:rPr lang="ja-JP" sz="1000" u="none" strike="noStrike" cap="none" dirty="0">
                          <a:solidFill>
                            <a:schemeClr val="tx1"/>
                          </a:solidFill>
                        </a:rPr>
                        <a:t>お</a:t>
                      </a:r>
                      <a:r>
                        <a:rPr lang="ja-JP" altLang="en-US" sz="1000" u="none" strike="noStrike" cap="none" dirty="0">
                          <a:solidFill>
                            <a:schemeClr val="tx1"/>
                          </a:solidFill>
                        </a:rPr>
                        <a:t>問い合わせ</a:t>
                      </a:r>
                      <a:r>
                        <a:rPr lang="ja-JP" sz="1000" u="none" strike="noStrike" cap="none" dirty="0">
                          <a:solidFill>
                            <a:schemeClr val="tx1"/>
                          </a:solidFill>
                        </a:rPr>
                        <a:t>を受ける可能性がある方向け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「楽楽明細」運用開始に向けての事前準備と</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運用の流れが把握できます。</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25P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実務ご担当者様</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※「楽楽明細」のご運用担当者様向け</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「楽楽明細」運用に向けてのよくある質問なども含め詳細把握ができます。</a:t>
                      </a: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
        <p:nvSpPr>
          <p:cNvPr id="10" name="正方形/長方形 9">
            <a:extLst>
              <a:ext uri="{FF2B5EF4-FFF2-40B4-BE49-F238E27FC236}">
                <a16:creationId xmlns:a16="http://schemas.microsoft.com/office/drawing/2014/main" id="{1CF21776-B251-D4EE-59A2-D256028EF281}"/>
              </a:ext>
            </a:extLst>
          </p:cNvPr>
          <p:cNvSpPr/>
          <p:nvPr/>
        </p:nvSpPr>
        <p:spPr>
          <a:xfrm>
            <a:off x="749500" y="3353558"/>
            <a:ext cx="10693000" cy="419545"/>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6063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帳票の受取イメージ</a:t>
            </a:r>
            <a:endParaRPr dirty="0">
              <a:latin typeface="BIZ UDPゴシック" panose="020B0400000000000000" pitchFamily="50" charset="-128"/>
              <a:ea typeface="BIZ UDPゴシック" panose="020B0400000000000000" pitchFamily="50" charset="-128"/>
            </a:endParaRPr>
          </a:p>
        </p:txBody>
      </p:sp>
      <p:sp>
        <p:nvSpPr>
          <p:cNvPr id="700" name="Google Shape;700;p4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40</a:t>
            </a:fld>
            <a:endParaRPr>
              <a:latin typeface="BIZ UDPゴシック" panose="020B0400000000000000" pitchFamily="50" charset="-128"/>
              <a:ea typeface="BIZ UDPゴシック" panose="020B0400000000000000" pitchFamily="50" charset="-128"/>
            </a:endParaRPr>
          </a:p>
        </p:txBody>
      </p:sp>
      <p:sp>
        <p:nvSpPr>
          <p:cNvPr id="701" name="Google Shape;701;p47"/>
          <p:cNvSpPr/>
          <p:nvPr/>
        </p:nvSpPr>
        <p:spPr>
          <a:xfrm>
            <a:off x="488950"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02" name="Google Shape;702;p47"/>
          <p:cNvSpPr/>
          <p:nvPr/>
        </p:nvSpPr>
        <p:spPr>
          <a:xfrm>
            <a:off x="6277276" y="1855442"/>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03" name="Google Shape;703;p47"/>
          <p:cNvSpPr txBox="1"/>
          <p:nvPr/>
        </p:nvSpPr>
        <p:spPr>
          <a:xfrm>
            <a:off x="479425" y="2446658"/>
            <a:ext cx="445364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帳票がWEB上に公開されると、登録メールアドレス宛に</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帳票公開のお知らせメールとダウンロード用パスワードの</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お知らせメールの2通が届きます。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04" name="Google Shape;704;p47"/>
          <p:cNvSpPr txBox="1"/>
          <p:nvPr/>
        </p:nvSpPr>
        <p:spPr>
          <a:xfrm>
            <a:off x="6277276" y="2446658"/>
            <a:ext cx="5108468"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メールのダウンロードURLにアクセスするとパスワード入力画面が</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表示されるため、ダウンロード用パスワードのお知らせメール内の</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パスワードを入力し、ログインします。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06" name="Google Shape;706;p47"/>
          <p:cNvSpPr/>
          <p:nvPr/>
        </p:nvSpPr>
        <p:spPr>
          <a:xfrm>
            <a:off x="566652" y="3612815"/>
            <a:ext cx="2269908" cy="2577517"/>
          </a:xfrm>
          <a:prstGeom prst="rect">
            <a:avLst/>
          </a:prstGeom>
          <a:solidFill>
            <a:schemeClr val="lt1"/>
          </a:solidFill>
          <a:ln w="12700" cap="flat" cmpd="sng">
            <a:solidFill>
              <a:srgbClr val="D2D2D2"/>
            </a:solidFill>
            <a:prstDash val="solid"/>
            <a:round/>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None/>
            </a:pP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新しい帳票が公開されました。</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帳票サービスへログインし、帳票をご確認ください。</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帳票サービスログインURL</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600" b="0" i="0" u="sng" strike="noStrike" cap="none" dirty="0">
                <a:solidFill>
                  <a:schemeClr val="tx2"/>
                </a:solidFill>
                <a:latin typeface="BIZ UDPゴシック" panose="020B0400000000000000" pitchFamily="50" charset="-128"/>
                <a:ea typeface="BIZ UDPゴシック" panose="020B0400000000000000" pitchFamily="50" charset="-128"/>
                <a:sym typeface="Arial"/>
              </a:rPr>
              <a:t>https://xxxxxxx.xxx-xxx/xxxxx/xxxx/xxxxxxxxxxxx</a:t>
            </a:r>
            <a:endParaRPr dirty="0">
              <a:solidFill>
                <a:schemeClr val="tx2"/>
              </a:solidFill>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600" b="0" i="0" u="none" strike="noStrike" cap="none" dirty="0">
              <a:solidFill>
                <a:schemeClr val="tx2"/>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※パスワードは、別メールにて送信します。</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【公開された帳票】</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◆1件目</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[帳票]帳票テスト①</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[帳票No]xxxxxxxx</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[発行日]2023年6月13日</a:t>
            </a:r>
            <a:endParaRPr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6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[帳票ファイル名]xxxxxxxx_001.pdf</a:t>
            </a:r>
            <a:endParaRPr sz="500" b="0" i="0" u="sng" strike="noStrike" cap="none" dirty="0">
              <a:solidFill>
                <a:srgbClr val="0070C0"/>
              </a:solidFill>
              <a:latin typeface="BIZ UDPゴシック" panose="020B0400000000000000" pitchFamily="50" charset="-128"/>
              <a:ea typeface="BIZ UDPゴシック" panose="020B0400000000000000" pitchFamily="50" charset="-128"/>
              <a:sym typeface="Arial"/>
            </a:endParaRPr>
          </a:p>
        </p:txBody>
      </p:sp>
      <p:sp>
        <p:nvSpPr>
          <p:cNvPr id="707" name="Google Shape;707;p47"/>
          <p:cNvSpPr/>
          <p:nvPr/>
        </p:nvSpPr>
        <p:spPr>
          <a:xfrm>
            <a:off x="2984080" y="3612814"/>
            <a:ext cx="2269908" cy="2577517"/>
          </a:xfrm>
          <a:prstGeom prst="rect">
            <a:avLst/>
          </a:prstGeom>
          <a:solidFill>
            <a:schemeClr val="lt1"/>
          </a:solidFill>
          <a:ln w="12700" cap="flat" cmpd="sng">
            <a:solidFill>
              <a:srgbClr val="D2D2D2"/>
            </a:solidFill>
            <a:prstDash val="solid"/>
            <a:round/>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以下帳票のパスワードを発行いたしました。</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[パスワード]xxxxxxxxx</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2023年12年13日までに帳票のご確認をお願いいたします。</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【公開された帳票】</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◆1件目</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[帳票]帳票テスト①</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[帳票No]xxxxxxxx</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[発行日]2023年6月13日</a:t>
            </a:r>
            <a:endParaRPr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5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[帳票ファイル名]xxxxxxxx_001.pdf</a:t>
            </a:r>
            <a:endParaRPr sz="400" b="0" i="0" u="sng" strike="noStrike" cap="none" dirty="0">
              <a:solidFill>
                <a:srgbClr val="0070C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500" b="0" i="0" u="sng" strike="noStrike" cap="none" dirty="0">
              <a:solidFill>
                <a:srgbClr val="0070C0"/>
              </a:solidFill>
              <a:latin typeface="BIZ UDPゴシック" panose="020B0400000000000000" pitchFamily="50" charset="-128"/>
              <a:ea typeface="BIZ UDPゴシック" panose="020B0400000000000000" pitchFamily="50" charset="-128"/>
              <a:sym typeface="Arial"/>
            </a:endParaRPr>
          </a:p>
        </p:txBody>
      </p:sp>
      <p:sp>
        <p:nvSpPr>
          <p:cNvPr id="708" name="Google Shape;708;p47"/>
          <p:cNvSpPr txBox="1"/>
          <p:nvPr/>
        </p:nvSpPr>
        <p:spPr>
          <a:xfrm>
            <a:off x="482762" y="3381982"/>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▼メール：帳票公開のお知らせ</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09" name="Google Shape;709;p47"/>
          <p:cNvSpPr txBox="1"/>
          <p:nvPr/>
        </p:nvSpPr>
        <p:spPr>
          <a:xfrm>
            <a:off x="2900190" y="3381982"/>
            <a:ext cx="2608843"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▼メール：ダウンロード用パスワードのお知らせ</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710" name="Google Shape;710;p47"/>
          <p:cNvPicPr preferRelativeResize="0"/>
          <p:nvPr/>
        </p:nvPicPr>
        <p:blipFill rotWithShape="1">
          <a:blip r:embed="rId3">
            <a:alphaModFix/>
          </a:blip>
          <a:srcRect/>
          <a:stretch/>
        </p:blipFill>
        <p:spPr>
          <a:xfrm>
            <a:off x="6286801" y="3612814"/>
            <a:ext cx="4610100" cy="1876425"/>
          </a:xfrm>
          <a:prstGeom prst="rect">
            <a:avLst/>
          </a:prstGeom>
          <a:noFill/>
          <a:ln w="12700" cap="flat" cmpd="sng">
            <a:solidFill>
              <a:srgbClr val="D2D2D2"/>
            </a:solidFill>
            <a:prstDash val="solid"/>
            <a:round/>
            <a:headEnd type="none" w="sm" len="sm"/>
            <a:tailEnd type="none" w="sm" len="sm"/>
          </a:ln>
        </p:spPr>
      </p:pic>
      <p:sp>
        <p:nvSpPr>
          <p:cNvPr id="2" name="Google Shape;642;p44">
            <a:extLst>
              <a:ext uri="{FF2B5EF4-FFF2-40B4-BE49-F238E27FC236}">
                <a16:creationId xmlns:a16="http://schemas.microsoft.com/office/drawing/2014/main" id="{BCD4F0E6-5F95-4726-0160-56926DD12515}"/>
              </a:ext>
            </a:extLst>
          </p:cNvPr>
          <p:cNvSpPr txBox="1"/>
          <p:nvPr/>
        </p:nvSpPr>
        <p:spPr>
          <a:xfrm>
            <a:off x="488949" y="1387951"/>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パスワード付ダウンロード</a:t>
            </a:r>
            <a:r>
              <a:rPr lang="en-US" altLang="ja-JP" sz="1600" b="1" dirty="0">
                <a:solidFill>
                  <a:srgbClr val="267D00"/>
                </a:solidFill>
                <a:latin typeface="BIZ UDPゴシック" panose="020B0400000000000000" pitchFamily="50" charset="-128"/>
                <a:ea typeface="BIZ UDPゴシック" panose="020B0400000000000000" pitchFamily="50" charset="-128"/>
              </a:rPr>
              <a:t>URL</a:t>
            </a:r>
            <a:r>
              <a:rPr lang="ja-JP" altLang="en-US" sz="1600" b="1" dirty="0">
                <a:solidFill>
                  <a:srgbClr val="267D00"/>
                </a:solidFill>
                <a:latin typeface="BIZ UDPゴシック" panose="020B0400000000000000" pitchFamily="50" charset="-128"/>
                <a:ea typeface="BIZ UDPゴシック" panose="020B0400000000000000" pitchFamily="50" charset="-128"/>
              </a:rPr>
              <a:t>のパターン</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8"/>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t>帳票の受取イメージ</a:t>
            </a:r>
            <a:endParaRPr dirty="0"/>
          </a:p>
        </p:txBody>
      </p:sp>
      <p:sp>
        <p:nvSpPr>
          <p:cNvPr id="716" name="Google Shape;716;p4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41</a:t>
            </a:fld>
            <a:endParaRPr/>
          </a:p>
        </p:txBody>
      </p:sp>
      <p:sp>
        <p:nvSpPr>
          <p:cNvPr id="717" name="Google Shape;717;p48"/>
          <p:cNvSpPr/>
          <p:nvPr/>
        </p:nvSpPr>
        <p:spPr>
          <a:xfrm>
            <a:off x="479425" y="1855884"/>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ea typeface="BIZ UDPゴシック" panose="020B0400000000000000" pitchFamily="50" charset="-128"/>
                <a:sym typeface="Arial"/>
              </a:rPr>
              <a:t>手順③</a:t>
            </a:r>
            <a:endParaRPr sz="1400" b="0" i="0" u="none" strike="noStrike" cap="none">
              <a:solidFill>
                <a:schemeClr val="lt1"/>
              </a:solidFill>
              <a:ea typeface="BIZ UDPゴシック" panose="020B0400000000000000" pitchFamily="50" charset="-128"/>
              <a:sym typeface="Arial"/>
            </a:endParaRPr>
          </a:p>
        </p:txBody>
      </p:sp>
      <p:sp>
        <p:nvSpPr>
          <p:cNvPr id="718" name="Google Shape;718;p48"/>
          <p:cNvSpPr txBox="1"/>
          <p:nvPr/>
        </p:nvSpPr>
        <p:spPr>
          <a:xfrm>
            <a:off x="479425" y="2467461"/>
            <a:ext cx="6416665"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ea typeface="BIZ UDPゴシック" panose="020B0400000000000000" pitchFamily="50" charset="-128"/>
                <a:sym typeface="Arial"/>
              </a:rPr>
              <a:t>ダウンロードしたいファイル名をクリックし、帳票をダウンロードできます。</a:t>
            </a:r>
            <a:endParaRPr sz="1200" b="0" i="0" u="none" strike="noStrike" cap="none" dirty="0">
              <a:solidFill>
                <a:srgbClr val="464646"/>
              </a:solidFill>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ea typeface="BIZ UDPゴシック" panose="020B0400000000000000" pitchFamily="50" charset="-128"/>
                <a:sym typeface="Arial"/>
              </a:rPr>
              <a:t>※帳票をダウンロードすると、背景がグレーになります。</a:t>
            </a:r>
            <a:endParaRPr sz="1200" b="0" i="0" u="none" strike="noStrike" cap="none" dirty="0">
              <a:solidFill>
                <a:srgbClr val="464646"/>
              </a:solidFill>
              <a:ea typeface="BIZ UDPゴシック" panose="020B0400000000000000" pitchFamily="50" charset="-128"/>
              <a:sym typeface="Arial"/>
            </a:endParaRPr>
          </a:p>
        </p:txBody>
      </p:sp>
      <p:pic>
        <p:nvPicPr>
          <p:cNvPr id="720" name="Google Shape;720;p48"/>
          <p:cNvPicPr preferRelativeResize="0"/>
          <p:nvPr/>
        </p:nvPicPr>
        <p:blipFill rotWithShape="1">
          <a:blip r:embed="rId3">
            <a:alphaModFix/>
          </a:blip>
          <a:srcRect/>
          <a:stretch/>
        </p:blipFill>
        <p:spPr>
          <a:xfrm>
            <a:off x="488950" y="3169341"/>
            <a:ext cx="5057775" cy="2686050"/>
          </a:xfrm>
          <a:prstGeom prst="rect">
            <a:avLst/>
          </a:prstGeom>
          <a:noFill/>
          <a:ln w="12700" cap="flat" cmpd="sng">
            <a:solidFill>
              <a:srgbClr val="D2D2D2"/>
            </a:solidFill>
            <a:prstDash val="solid"/>
            <a:round/>
            <a:headEnd type="none" w="sm" len="sm"/>
            <a:tailEnd type="none" w="sm" len="sm"/>
          </a:ln>
        </p:spPr>
      </p:pic>
      <p:sp>
        <p:nvSpPr>
          <p:cNvPr id="721" name="Google Shape;721;p48"/>
          <p:cNvSpPr/>
          <p:nvPr/>
        </p:nvSpPr>
        <p:spPr>
          <a:xfrm>
            <a:off x="2282563" y="5197278"/>
            <a:ext cx="1253521" cy="29138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ea typeface="BIZ UDPゴシック" panose="020B0400000000000000" pitchFamily="50" charset="-128"/>
              <a:sym typeface="Arial"/>
            </a:endParaRPr>
          </a:p>
        </p:txBody>
      </p:sp>
      <p:sp>
        <p:nvSpPr>
          <p:cNvPr id="5" name="Google Shape;642;p44">
            <a:extLst>
              <a:ext uri="{FF2B5EF4-FFF2-40B4-BE49-F238E27FC236}">
                <a16:creationId xmlns:a16="http://schemas.microsoft.com/office/drawing/2014/main" id="{C395D2CA-4F6D-5F50-E591-98CF11732CEE}"/>
              </a:ext>
            </a:extLst>
          </p:cNvPr>
          <p:cNvSpPr txBox="1"/>
          <p:nvPr/>
        </p:nvSpPr>
        <p:spPr>
          <a:xfrm>
            <a:off x="488950" y="1388388"/>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パスワード付ダウンロード</a:t>
            </a:r>
            <a:r>
              <a:rPr lang="en-US" altLang="ja-JP" sz="1600" b="1" dirty="0">
                <a:solidFill>
                  <a:srgbClr val="267D00"/>
                </a:solidFill>
                <a:latin typeface="BIZ UDPゴシック" panose="020B0400000000000000" pitchFamily="50" charset="-128"/>
                <a:ea typeface="BIZ UDPゴシック" panose="020B0400000000000000" pitchFamily="50" charset="-128"/>
              </a:rPr>
              <a:t>URL</a:t>
            </a:r>
            <a:r>
              <a:rPr lang="ja-JP" altLang="en-US" sz="1600" b="1" dirty="0">
                <a:solidFill>
                  <a:srgbClr val="267D00"/>
                </a:solidFill>
                <a:latin typeface="BIZ UDPゴシック" panose="020B0400000000000000" pitchFamily="50" charset="-128"/>
                <a:ea typeface="BIZ UDPゴシック" panose="020B0400000000000000" pitchFamily="50" charset="-128"/>
              </a:rPr>
              <a:t>のパターン</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帳票の受取イメージ</a:t>
            </a:r>
            <a:endParaRPr dirty="0">
              <a:latin typeface="BIZ UDPゴシック" panose="020B0400000000000000" pitchFamily="50" charset="-128"/>
              <a:ea typeface="BIZ UDPゴシック" panose="020B0400000000000000" pitchFamily="50" charset="-128"/>
            </a:endParaRPr>
          </a:p>
        </p:txBody>
      </p:sp>
      <p:sp>
        <p:nvSpPr>
          <p:cNvPr id="727" name="Google Shape;727;p4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42</a:t>
            </a:fld>
            <a:endParaRPr>
              <a:latin typeface="BIZ UDPゴシック" panose="020B0400000000000000" pitchFamily="50" charset="-128"/>
              <a:ea typeface="BIZ UDPゴシック" panose="020B0400000000000000" pitchFamily="50" charset="-128"/>
            </a:endParaRPr>
          </a:p>
        </p:txBody>
      </p:sp>
      <p:sp>
        <p:nvSpPr>
          <p:cNvPr id="728" name="Google Shape;728;p49"/>
          <p:cNvSpPr/>
          <p:nvPr/>
        </p:nvSpPr>
        <p:spPr>
          <a:xfrm>
            <a:off x="479425"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手順①</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29" name="Google Shape;729;p49"/>
          <p:cNvSpPr/>
          <p:nvPr/>
        </p:nvSpPr>
        <p:spPr>
          <a:xfrm>
            <a:off x="6277276" y="1856535"/>
            <a:ext cx="1057275"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手順②</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30" name="Google Shape;730;p49"/>
          <p:cNvSpPr txBox="1"/>
          <p:nvPr/>
        </p:nvSpPr>
        <p:spPr>
          <a:xfrm>
            <a:off x="427681" y="2501687"/>
            <a:ext cx="445364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帳票がWEB上に公開されると、登録メールアドレス宛に</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帳票公開のお知らせメールが届きます。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31" name="Google Shape;731;p49"/>
          <p:cNvSpPr txBox="1"/>
          <p:nvPr/>
        </p:nvSpPr>
        <p:spPr>
          <a:xfrm>
            <a:off x="6277276" y="2446658"/>
            <a:ext cx="5351306"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メールに記載されているURLにアクセスすると</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ダウンロード画面が表示されます。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ファイル名をクリックすると、帳票をダウンロードできます。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33" name="Google Shape;733;p49"/>
          <p:cNvSpPr/>
          <p:nvPr/>
        </p:nvSpPr>
        <p:spPr>
          <a:xfrm>
            <a:off x="1634588" y="3400069"/>
            <a:ext cx="2442462" cy="2838726"/>
          </a:xfrm>
          <a:prstGeom prst="rect">
            <a:avLst/>
          </a:prstGeom>
          <a:solidFill>
            <a:schemeClr val="lt1"/>
          </a:solidFill>
          <a:ln w="12700" cap="flat" cmpd="sng">
            <a:solidFill>
              <a:srgbClr val="D2D2D2"/>
            </a:solidFill>
            <a:prstDash val="solid"/>
            <a:round/>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新しい帳票が公開されました。</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帳票サービスへログインし、帳票をご確認ください。</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en-US" altLang="ja-JP" sz="700" dirty="0">
                <a:solidFill>
                  <a:schemeClr val="dk1"/>
                </a:solidFill>
                <a:latin typeface="BIZ UDPゴシック" panose="020B0400000000000000" pitchFamily="50" charset="-128"/>
                <a:ea typeface="BIZ UDPゴシック" panose="020B0400000000000000" pitchFamily="50" charset="-128"/>
                <a:sym typeface="Arial"/>
              </a:rPr>
              <a:t>WEB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帳票サービスログインURL</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sng" strike="noStrike" cap="none" dirty="0">
                <a:solidFill>
                  <a:schemeClr val="tx2"/>
                </a:solidFill>
                <a:latin typeface="BIZ UDPゴシック" panose="020B0400000000000000" pitchFamily="50" charset="-128"/>
                <a:ea typeface="BIZ UDPゴシック" panose="020B0400000000000000" pitchFamily="50" charset="-128"/>
                <a:sym typeface="Arial"/>
              </a:rPr>
              <a:t>https://xxxxxxx.xxx-xxx/xxxxx/xxxx/</a:t>
            </a:r>
            <a:endParaRPr dirty="0">
              <a:solidFill>
                <a:schemeClr val="tx2"/>
              </a:solidFill>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【公開された帳票】</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◆1件目</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[帳票]帳票テスト①</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[帳票No]xxxxxxxx</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[発行日]2023年6月13日</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[帳票ファイル名]xxxxxxxx_001.pdf</a:t>
            </a:r>
            <a:endParaRPr dirty="0">
              <a:latin typeface="BIZ UDPゴシック" panose="020B0400000000000000" pitchFamily="50" charset="-128"/>
              <a:ea typeface="BIZ UDPゴシック" panose="020B0400000000000000" pitchFamily="50" charset="-128"/>
            </a:endParaRPr>
          </a:p>
        </p:txBody>
      </p:sp>
      <p:sp>
        <p:nvSpPr>
          <p:cNvPr id="734" name="Google Shape;734;p49"/>
          <p:cNvSpPr txBox="1"/>
          <p:nvPr/>
        </p:nvSpPr>
        <p:spPr>
          <a:xfrm>
            <a:off x="1634588" y="3169236"/>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▼メール：帳票公開のお知らせ</a:t>
            </a:r>
            <a:endParaRPr sz="9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35" name="Google Shape;735;p49"/>
          <p:cNvSpPr/>
          <p:nvPr/>
        </p:nvSpPr>
        <p:spPr>
          <a:xfrm>
            <a:off x="1634588" y="4426862"/>
            <a:ext cx="2039829" cy="41106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736" name="Google Shape;736;p49"/>
          <p:cNvPicPr preferRelativeResize="0"/>
          <p:nvPr/>
        </p:nvPicPr>
        <p:blipFill rotWithShape="1">
          <a:blip r:embed="rId3">
            <a:alphaModFix/>
          </a:blip>
          <a:srcRect/>
          <a:stretch/>
        </p:blipFill>
        <p:spPr>
          <a:xfrm>
            <a:off x="6283972" y="3394748"/>
            <a:ext cx="4257675" cy="2657475"/>
          </a:xfrm>
          <a:prstGeom prst="rect">
            <a:avLst/>
          </a:prstGeom>
          <a:noFill/>
          <a:ln w="12700" cap="flat" cmpd="sng">
            <a:solidFill>
              <a:srgbClr val="D2D2D2"/>
            </a:solidFill>
            <a:prstDash val="solid"/>
            <a:round/>
            <a:headEnd type="none" w="sm" len="sm"/>
            <a:tailEnd type="none" w="sm" len="sm"/>
          </a:ln>
        </p:spPr>
      </p:pic>
      <p:sp>
        <p:nvSpPr>
          <p:cNvPr id="4" name="Google Shape;642;p44">
            <a:extLst>
              <a:ext uri="{FF2B5EF4-FFF2-40B4-BE49-F238E27FC236}">
                <a16:creationId xmlns:a16="http://schemas.microsoft.com/office/drawing/2014/main" id="{491D0410-5E86-9455-8A69-8653ADFA8EDE}"/>
              </a:ext>
            </a:extLst>
          </p:cNvPr>
          <p:cNvSpPr txBox="1"/>
          <p:nvPr/>
        </p:nvSpPr>
        <p:spPr>
          <a:xfrm>
            <a:off x="488949" y="1387951"/>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パスワード無ダウンロード</a:t>
            </a:r>
            <a:r>
              <a:rPr lang="en-US" altLang="ja-JP" sz="1600" b="1" dirty="0">
                <a:solidFill>
                  <a:srgbClr val="267D00"/>
                </a:solidFill>
                <a:latin typeface="BIZ UDPゴシック" panose="020B0400000000000000" pitchFamily="50" charset="-128"/>
                <a:ea typeface="BIZ UDPゴシック" panose="020B0400000000000000" pitchFamily="50" charset="-128"/>
              </a:rPr>
              <a:t>URL</a:t>
            </a:r>
            <a:r>
              <a:rPr lang="ja-JP" altLang="en-US" sz="1600" b="1" dirty="0">
                <a:solidFill>
                  <a:srgbClr val="267D00"/>
                </a:solidFill>
                <a:latin typeface="BIZ UDPゴシック" panose="020B0400000000000000" pitchFamily="50" charset="-128"/>
                <a:ea typeface="BIZ UDPゴシック" panose="020B0400000000000000" pitchFamily="50" charset="-128"/>
              </a:rPr>
              <a:t>のパターン</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5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帳票の受取イメージ</a:t>
            </a:r>
            <a:endParaRPr dirty="0">
              <a:latin typeface="BIZ UDPゴシック" panose="020B0400000000000000" pitchFamily="50" charset="-128"/>
              <a:ea typeface="BIZ UDPゴシック" panose="020B0400000000000000" pitchFamily="50" charset="-128"/>
            </a:endParaRPr>
          </a:p>
        </p:txBody>
      </p:sp>
      <p:sp>
        <p:nvSpPr>
          <p:cNvPr id="742" name="Google Shape;742;p5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43</a:t>
            </a:fld>
            <a:endParaRPr>
              <a:latin typeface="BIZ UDPゴシック" panose="020B0400000000000000" pitchFamily="50" charset="-128"/>
              <a:ea typeface="BIZ UDPゴシック" panose="020B0400000000000000" pitchFamily="50" charset="-128"/>
            </a:endParaRPr>
          </a:p>
        </p:txBody>
      </p:sp>
      <p:sp>
        <p:nvSpPr>
          <p:cNvPr id="743" name="Google Shape;743;p50"/>
          <p:cNvSpPr txBox="1"/>
          <p:nvPr/>
        </p:nvSpPr>
        <p:spPr>
          <a:xfrm>
            <a:off x="488950" y="1831550"/>
            <a:ext cx="7792799"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帳票がWEB上に公開されると、登録メールアドレス宛に帳票公開のお知らせメールが届きますが、</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対象のお客様のメール添付設定が「添付あり」の場合、当該メールに直接帳票のファイルを添付します。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各お客様ごとのメールへの添付設定は、顧客管理画面から変更可能です。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45" name="Google Shape;745;p50"/>
          <p:cNvSpPr/>
          <p:nvPr/>
        </p:nvSpPr>
        <p:spPr>
          <a:xfrm>
            <a:off x="787783" y="3128883"/>
            <a:ext cx="2442462" cy="2838726"/>
          </a:xfrm>
          <a:prstGeom prst="rect">
            <a:avLst/>
          </a:prstGeom>
          <a:solidFill>
            <a:schemeClr val="lt1"/>
          </a:solidFill>
          <a:ln w="12700" cap="flat" cmpd="sng">
            <a:solidFill>
              <a:srgbClr val="D2D2D2"/>
            </a:solidFill>
            <a:prstDash val="solid"/>
            <a:round/>
            <a:headEnd type="none" w="sm" len="sm"/>
            <a:tailEnd type="none" w="sm" len="sm"/>
          </a:ln>
        </p:spPr>
        <p:txBody>
          <a:bodyPr spcFirstLastPara="1" wrap="square" lIns="90000" tIns="90000" rIns="90000" bIns="90000" anchor="t" anchorCtr="0">
            <a:noAutofit/>
          </a:bodyPr>
          <a:lstStyle/>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テスト様</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新しい帳票が公開されました。</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帳票サービスへログインし、帳票をご確認ください。</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a:t>
            </a:r>
            <a:r>
              <a:rPr lang="en-US" alt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EB</a:t>
            </a: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帳票サービスログインURL</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sng" strike="noStrike" cap="none" dirty="0">
                <a:solidFill>
                  <a:schemeClr val="tx2"/>
                </a:solidFill>
                <a:latin typeface="BIZ UDPゴシック" panose="020B0400000000000000" pitchFamily="50" charset="-128"/>
                <a:ea typeface="BIZ UDPゴシック" panose="020B0400000000000000" pitchFamily="50" charset="-128"/>
                <a:sym typeface="Arial"/>
              </a:rPr>
              <a:t>https://xxxxxxx.xxx-xxx/xxxxx/xxxx/</a:t>
            </a:r>
            <a:endParaRPr dirty="0">
              <a:solidFill>
                <a:schemeClr val="tx2"/>
              </a:solidFill>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【公開された帳票】</a:t>
            </a:r>
            <a:endParaRPr dirty="0">
              <a:latin typeface="BIZ UDPゴシック" panose="020B0400000000000000" pitchFamily="50" charset="-128"/>
              <a:ea typeface="BIZ UDPゴシック" panose="020B0400000000000000" pitchFamily="50" charset="-128"/>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◆1件目</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[帳票]帳票テスト①</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[帳票No]xxxxxxxx</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[発行日]2023年6月13日</a:t>
            </a:r>
            <a:endParaRPr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None/>
            </a:pPr>
            <a:r>
              <a:rPr lang="ja-JP" sz="7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[帳票ファイル名]xxxxxxxx_001.pdf</a:t>
            </a:r>
            <a:endParaRPr dirty="0">
              <a:latin typeface="BIZ UDPゴシック" panose="020B0400000000000000" pitchFamily="50" charset="-128"/>
              <a:ea typeface="BIZ UDPゴシック" panose="020B0400000000000000" pitchFamily="50" charset="-128"/>
            </a:endParaRPr>
          </a:p>
        </p:txBody>
      </p:sp>
      <p:sp>
        <p:nvSpPr>
          <p:cNvPr id="746" name="Google Shape;746;p50"/>
          <p:cNvSpPr txBox="1"/>
          <p:nvPr/>
        </p:nvSpPr>
        <p:spPr>
          <a:xfrm>
            <a:off x="787783" y="2898050"/>
            <a:ext cx="203982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900" b="0" i="0" u="none" strike="noStrike" cap="none" dirty="0">
                <a:latin typeface="BIZ UDPゴシック" panose="020B0400000000000000" pitchFamily="50" charset="-128"/>
                <a:ea typeface="BIZ UDPゴシック" panose="020B0400000000000000" pitchFamily="50" charset="-128"/>
                <a:sym typeface="Arial"/>
              </a:rPr>
              <a:t>▼メール：帳票公開のお知らせ</a:t>
            </a:r>
            <a:endParaRPr sz="900" b="0" i="0" u="none" strike="noStrike" cap="none" dirty="0">
              <a:latin typeface="BIZ UDPゴシック" panose="020B0400000000000000" pitchFamily="50" charset="-128"/>
              <a:ea typeface="BIZ UDPゴシック" panose="020B0400000000000000" pitchFamily="50" charset="-128"/>
              <a:sym typeface="Arial"/>
            </a:endParaRPr>
          </a:p>
        </p:txBody>
      </p:sp>
      <p:pic>
        <p:nvPicPr>
          <p:cNvPr id="747" name="Google Shape;747;p50"/>
          <p:cNvPicPr preferRelativeResize="0"/>
          <p:nvPr/>
        </p:nvPicPr>
        <p:blipFill rotWithShape="1">
          <a:blip r:embed="rId3">
            <a:alphaModFix/>
          </a:blip>
          <a:srcRect/>
          <a:stretch/>
        </p:blipFill>
        <p:spPr>
          <a:xfrm>
            <a:off x="4604088" y="3731015"/>
            <a:ext cx="1170000" cy="1170000"/>
          </a:xfrm>
          <a:prstGeom prst="rect">
            <a:avLst/>
          </a:prstGeom>
          <a:noFill/>
          <a:ln>
            <a:noFill/>
          </a:ln>
        </p:spPr>
      </p:pic>
      <p:sp>
        <p:nvSpPr>
          <p:cNvPr id="748" name="Google Shape;748;p50"/>
          <p:cNvSpPr txBox="1"/>
          <p:nvPr/>
        </p:nvSpPr>
        <p:spPr>
          <a:xfrm>
            <a:off x="3388864" y="4260723"/>
            <a:ext cx="491454"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14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endParaRPr sz="14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749" name="Google Shape;749;p50"/>
          <p:cNvSpPr txBox="1"/>
          <p:nvPr/>
        </p:nvSpPr>
        <p:spPr>
          <a:xfrm>
            <a:off x="4219122" y="4858952"/>
            <a:ext cx="1939931" cy="34620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11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添付：xxxxxxxx_001.pdf</a:t>
            </a:r>
            <a:endParaRPr dirty="0">
              <a:solidFill>
                <a:srgbClr val="464646"/>
              </a:solidFill>
              <a:latin typeface="BIZ UDPゴシック" panose="020B0400000000000000" pitchFamily="50" charset="-128"/>
              <a:ea typeface="BIZ UDPゴシック" panose="020B0400000000000000" pitchFamily="50" charset="-128"/>
            </a:endParaRPr>
          </a:p>
        </p:txBody>
      </p:sp>
      <p:sp>
        <p:nvSpPr>
          <p:cNvPr id="5" name="Google Shape;642;p44">
            <a:extLst>
              <a:ext uri="{FF2B5EF4-FFF2-40B4-BE49-F238E27FC236}">
                <a16:creationId xmlns:a16="http://schemas.microsoft.com/office/drawing/2014/main" id="{1736F481-FCF5-F60D-FD10-2B4CB0D953AA}"/>
              </a:ext>
            </a:extLst>
          </p:cNvPr>
          <p:cNvSpPr txBox="1"/>
          <p:nvPr/>
        </p:nvSpPr>
        <p:spPr>
          <a:xfrm>
            <a:off x="488951" y="1393011"/>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メール添付のパターン</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詳細</a:t>
            </a:r>
            <a:endParaRPr dirty="0"/>
          </a:p>
        </p:txBody>
      </p:sp>
      <p:sp>
        <p:nvSpPr>
          <p:cNvPr id="99" name="Google Shape;99;p2"/>
          <p:cNvSpPr txBox="1">
            <a:spLocks noGrp="1"/>
          </p:cNvSpPr>
          <p:nvPr>
            <p:ph type="body" idx="1"/>
          </p:nvPr>
        </p:nvSpPr>
        <p:spPr>
          <a:xfrm>
            <a:off x="479425" y="1376362"/>
            <a:ext cx="11233150" cy="793750"/>
          </a:xfrm>
          <a:prstGeom prst="rect">
            <a:avLst/>
          </a:prstGeom>
          <a:noFill/>
          <a:ln>
            <a:noFill/>
          </a:ln>
        </p:spPr>
        <p:txBody>
          <a:bodyPr spcFirstLastPara="1" wrap="square" lIns="0" tIns="0" rIns="0" bIns="0" anchor="t" anchorCtr="0">
            <a:noAutofit/>
          </a:bodyPr>
          <a:lstStyle/>
          <a:p>
            <a:pPr marL="0" indent="0">
              <a:buClr>
                <a:schemeClr val="dk1"/>
              </a:buClr>
              <a:buSzPts val="1300"/>
              <a:buNone/>
            </a:pPr>
            <a:r>
              <a:rPr lang="ja-JP" altLang="en-US" b="1" dirty="0">
                <a:solidFill>
                  <a:srgbClr val="267D00"/>
                </a:solidFill>
                <a:latin typeface="BIZ UDPゴシック" panose="020B0400000000000000" pitchFamily="50" charset="-128"/>
                <a:ea typeface="BIZ UDPゴシック" panose="020B0400000000000000" pitchFamily="50" charset="-128"/>
                <a:cs typeface="Arial"/>
                <a:sym typeface="Arial"/>
              </a:rPr>
              <a:t>利用用途：</a:t>
            </a:r>
            <a:r>
              <a:rPr lang="ja-JP" altLang="en-US" b="1" dirty="0">
                <a:solidFill>
                  <a:srgbClr val="267D00"/>
                </a:solidFill>
              </a:rPr>
              <a:t>実務ご担当者様へのご説明など</a:t>
            </a:r>
          </a:p>
          <a:p>
            <a:pPr marL="0" lvl="0" indent="0" algn="l" rtl="0">
              <a:lnSpc>
                <a:spcPct val="135000"/>
              </a:lnSpc>
              <a:spcBef>
                <a:spcPts val="0"/>
              </a:spcBef>
              <a:spcAft>
                <a:spcPts val="0"/>
              </a:spcAft>
              <a:buClr>
                <a:schemeClr val="dk1"/>
              </a:buClr>
              <a:buSzPts val="1300"/>
              <a:buNone/>
            </a:pPr>
            <a:r>
              <a:rPr lang="ja-JP" altLang="en-US" dirty="0">
                <a:solidFill>
                  <a:srgbClr val="323232"/>
                </a:solidFill>
                <a:latin typeface="BIZ UDPゴシック" panose="020B0400000000000000" pitchFamily="50" charset="-128"/>
                <a:ea typeface="BIZ UDPゴシック" panose="020B0400000000000000" pitchFamily="50" charset="-128"/>
                <a:cs typeface="Arial"/>
                <a:sym typeface="Arial"/>
              </a:rPr>
              <a:t>ここからは「詳細」のスライドになります。</a:t>
            </a:r>
            <a:endParaRPr lang="en-US" altLang="ja-JP" dirty="0">
              <a:solidFill>
                <a:srgbClr val="323232"/>
              </a:solidFill>
              <a:latin typeface="BIZ UDPゴシック" panose="020B0400000000000000" pitchFamily="50" charset="-128"/>
              <a:ea typeface="BIZ UDPゴシック" panose="020B0400000000000000" pitchFamily="50" charset="-128"/>
              <a:cs typeface="Arial"/>
              <a:sym typeface="Arial"/>
            </a:endParaRPr>
          </a:p>
          <a:p>
            <a:pPr marL="0" lvl="0" indent="0" algn="l" rtl="0">
              <a:lnSpc>
                <a:spcPct val="135000"/>
              </a:lnSpc>
              <a:spcBef>
                <a:spcPts val="0"/>
              </a:spcBef>
              <a:spcAft>
                <a:spcPts val="0"/>
              </a:spcAft>
              <a:buClr>
                <a:schemeClr val="dk1"/>
              </a:buClr>
              <a:buSzPts val="1300"/>
              <a:buNone/>
            </a:pPr>
            <a:r>
              <a:rPr lang="ja-JP" altLang="en-US" b="0" dirty="0">
                <a:solidFill>
                  <a:srgbClr val="323232"/>
                </a:solidFill>
                <a:latin typeface="BIZ UDPゴシック" panose="020B0400000000000000" pitchFamily="50" charset="-128"/>
                <a:ea typeface="BIZ UDPゴシック" panose="020B0400000000000000" pitchFamily="50" charset="-128"/>
                <a:cs typeface="Arial"/>
                <a:sym typeface="Arial"/>
              </a:rPr>
              <a:t>「</a:t>
            </a:r>
            <a:r>
              <a:rPr lang="ja-JP" altLang="en-US" b="0" dirty="0"/>
              <a:t>楽楽明細」のご運用担当者様</a:t>
            </a:r>
            <a:r>
              <a:rPr lang="ja-JP" altLang="en-US" dirty="0">
                <a:solidFill>
                  <a:srgbClr val="323232"/>
                </a:solidFill>
                <a:latin typeface="BIZ UDPゴシック" panose="020B0400000000000000" pitchFamily="50" charset="-128"/>
                <a:ea typeface="BIZ UDPゴシック" panose="020B0400000000000000" pitchFamily="50" charset="-128"/>
                <a:cs typeface="Arial"/>
                <a:sym typeface="Arial"/>
              </a:rPr>
              <a:t>向けにご説明する際や操作方法のご確認にご活用ください。</a:t>
            </a:r>
          </a:p>
        </p:txBody>
      </p:sp>
      <p:sp>
        <p:nvSpPr>
          <p:cNvPr id="100" name="Google Shape;100;p2"/>
          <p:cNvSpPr txBox="1"/>
          <p:nvPr/>
        </p:nvSpPr>
        <p:spPr>
          <a:xfrm>
            <a:off x="10834618" y="6510664"/>
            <a:ext cx="877957" cy="16164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altLang="ja-JP" sz="700" b="0" i="0" u="none" strike="noStrike" cap="none">
                <a:solidFill>
                  <a:schemeClr val="dk1"/>
                </a:solidFill>
                <a:latin typeface="BIZ UDPGothic"/>
                <a:ea typeface="BIZ UDPGothic"/>
                <a:cs typeface="BIZ UDPGothic"/>
                <a:sym typeface="BIZ UDPGothic"/>
              </a:rPr>
              <a:t>44</a:t>
            </a:fld>
            <a:endParaRPr sz="700" b="0" i="0" u="none" strike="noStrike" cap="none">
              <a:solidFill>
                <a:schemeClr val="dk1"/>
              </a:solidFill>
              <a:latin typeface="BIZ UDPGothic"/>
              <a:ea typeface="BIZ UDPGothic"/>
              <a:cs typeface="BIZ UDPGothic"/>
              <a:sym typeface="BIZ UDPGothic"/>
            </a:endParaRPr>
          </a:p>
        </p:txBody>
      </p:sp>
      <p:graphicFrame>
        <p:nvGraphicFramePr>
          <p:cNvPr id="101" name="Google Shape;101;p2"/>
          <p:cNvGraphicFramePr/>
          <p:nvPr>
            <p:extLst>
              <p:ext uri="{D42A27DB-BD31-4B8C-83A1-F6EECF244321}">
                <p14:modId xmlns:p14="http://schemas.microsoft.com/office/powerpoint/2010/main" val="3360198105"/>
              </p:ext>
            </p:extLst>
          </p:nvPr>
        </p:nvGraphicFramePr>
        <p:xfrm>
          <a:off x="749500" y="2965268"/>
          <a:ext cx="10693000" cy="1868539"/>
        </p:xfrm>
        <a:graphic>
          <a:graphicData uri="http://schemas.openxmlformats.org/drawingml/2006/table">
            <a:tbl>
              <a:tblPr firstRow="1" bandRow="1">
                <a:noFill/>
              </a:tblPr>
              <a:tblGrid>
                <a:gridCol w="528608">
                  <a:extLst>
                    <a:ext uri="{9D8B030D-6E8A-4147-A177-3AD203B41FA5}">
                      <a16:colId xmlns:a16="http://schemas.microsoft.com/office/drawing/2014/main" val="20000"/>
                    </a:ext>
                  </a:extLst>
                </a:gridCol>
                <a:gridCol w="4192128">
                  <a:extLst>
                    <a:ext uri="{9D8B030D-6E8A-4147-A177-3AD203B41FA5}">
                      <a16:colId xmlns:a16="http://schemas.microsoft.com/office/drawing/2014/main" val="20001"/>
                    </a:ext>
                  </a:extLst>
                </a:gridCol>
                <a:gridCol w="5150534">
                  <a:extLst>
                    <a:ext uri="{9D8B030D-6E8A-4147-A177-3AD203B41FA5}">
                      <a16:colId xmlns:a16="http://schemas.microsoft.com/office/drawing/2014/main" val="20002"/>
                    </a:ext>
                  </a:extLst>
                </a:gridCol>
                <a:gridCol w="821730">
                  <a:extLst>
                    <a:ext uri="{9D8B030D-6E8A-4147-A177-3AD203B41FA5}">
                      <a16:colId xmlns:a16="http://schemas.microsoft.com/office/drawing/2014/main" val="3507125338"/>
                    </a:ext>
                  </a:extLst>
                </a:gridCol>
              </a:tblGrid>
              <a:tr h="396325">
                <a:tc>
                  <a:txBody>
                    <a:bodyPr/>
                    <a:lstStyle/>
                    <a:p>
                      <a:pPr marL="0" marR="0" lvl="0" indent="0" algn="ctr"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項目分類</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ターゲット</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altLang="en-US" sz="1000" b="0" u="none" strike="noStrike" cap="none" dirty="0">
                          <a:solidFill>
                            <a:schemeClr val="tx1"/>
                          </a:solidFill>
                          <a:latin typeface="BIZ UDPゴシック" panose="020B0400000000000000" pitchFamily="50" charset="-128"/>
                          <a:ea typeface="BIZ UDPゴシック" panose="020B0400000000000000" pitchFamily="50" charset="-128"/>
                        </a:rPr>
                        <a:t>ページ</a:t>
                      </a:r>
                      <a:endParaRPr sz="1000" b="0" u="none" strike="noStrike" cap="none" dirty="0">
                        <a:solidFill>
                          <a:schemeClr val="tx1"/>
                        </a:solidFill>
                        <a:latin typeface="BIZ UDPゴシック" panose="020B0400000000000000" pitchFamily="50" charset="-128"/>
                        <a:ea typeface="BIZ UDPゴシック" panose="020B0400000000000000" pitchFamily="50" charset="-128"/>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2"/>
                    </a:solidFill>
                  </a:tcPr>
                </a:tc>
                <a:extLst>
                  <a:ext uri="{0D108BD9-81ED-4DB2-BD59-A6C34878D82A}">
                    <a16:rowId xmlns:a16="http://schemas.microsoft.com/office/drawing/2014/main" val="10000"/>
                  </a:ext>
                </a:extLst>
              </a:tr>
              <a:tr h="396325">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概略</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社内説明会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※帳票発行業務に直接携わることはないが、全体把握が必要な方向け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概要や全体把握が</a:t>
                      </a:r>
                      <a:r>
                        <a:rPr lang="ja-JP" altLang="en-US" sz="1000" u="none" strike="noStrike" cap="none" dirty="0">
                          <a:solidFill>
                            <a:schemeClr val="tx1"/>
                          </a:solidFill>
                        </a:rPr>
                        <a:t>できます</a:t>
                      </a:r>
                      <a:r>
                        <a:rPr lang="ja-JP" sz="1000" u="none" strike="noStrike" cap="none" dirty="0">
                          <a:solidFill>
                            <a:schemeClr val="tx1"/>
                          </a:solidFill>
                        </a:rPr>
                        <a:t>。</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概要</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部門説明会</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※「楽楽明細」の運用には直接かかわらないが、お取引先様から</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　</a:t>
                      </a:r>
                      <a:r>
                        <a:rPr lang="ja-JP" sz="1000" u="none" strike="noStrike" cap="none" dirty="0">
                          <a:solidFill>
                            <a:schemeClr val="tx1"/>
                          </a:solidFill>
                        </a:rPr>
                        <a:t>お</a:t>
                      </a:r>
                      <a:r>
                        <a:rPr lang="ja-JP" altLang="en-US" sz="1000" u="none" strike="noStrike" cap="none" dirty="0">
                          <a:solidFill>
                            <a:schemeClr val="tx1"/>
                          </a:solidFill>
                        </a:rPr>
                        <a:t>問い合わせ</a:t>
                      </a:r>
                      <a:r>
                        <a:rPr lang="ja-JP" sz="1000" u="none" strike="noStrike" cap="none" dirty="0">
                          <a:solidFill>
                            <a:schemeClr val="tx1"/>
                          </a:solidFill>
                        </a:rPr>
                        <a:t>を受ける可能性がある方向け</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「楽楽明細」運用開始に向けての事前準備と</a:t>
                      </a:r>
                      <a:endParaRPr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運用の流れが把握できます。</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25P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423450">
                <a:tc>
                  <a:txBody>
                    <a:bodyPr/>
                    <a:lstStyle/>
                    <a:p>
                      <a:pPr marL="0" marR="0" lvl="0" indent="0" algn="ctr"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詳細</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例</a:t>
                      </a:r>
                      <a:r>
                        <a:rPr lang="en-US" altLang="ja-JP" sz="1000" u="none" strike="noStrike" cap="none" dirty="0">
                          <a:solidFill>
                            <a:schemeClr val="tx1"/>
                          </a:solidFill>
                        </a:rPr>
                        <a:t>)</a:t>
                      </a:r>
                      <a:r>
                        <a:rPr lang="ja-JP" altLang="en-US" sz="1000" u="none" strike="noStrike" cap="none" dirty="0">
                          <a:solidFill>
                            <a:schemeClr val="tx1"/>
                          </a:solidFill>
                        </a:rPr>
                        <a:t>実務ご担当者様</a:t>
                      </a:r>
                      <a:endParaRPr lang="en-US" altLang="ja-JP" sz="1000" u="none" strike="noStrike" cap="none" dirty="0">
                        <a:solidFill>
                          <a:schemeClr val="tx1"/>
                        </a:solidFill>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solidFill>
                            <a:schemeClr val="tx1"/>
                          </a:solidFill>
                        </a:rPr>
                        <a:t>※「楽楽明細」のご運用担当者様向け</a:t>
                      </a:r>
                      <a:endParaRPr sz="14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altLang="en-US" sz="1000" u="none" strike="noStrike" cap="none" dirty="0">
                          <a:solidFill>
                            <a:schemeClr val="tx1"/>
                          </a:solidFill>
                        </a:rPr>
                        <a:t>「楽楽明細」運用に向けてのよくある質問なども含め詳細把握ができます。</a:t>
                      </a: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en-US" altLang="ja-JP" sz="1000" u="none" strike="noStrike" cap="none" dirty="0">
                          <a:solidFill>
                            <a:schemeClr val="tx1"/>
                          </a:solidFill>
                        </a:rPr>
                        <a:t>44P</a:t>
                      </a:r>
                      <a:endParaRPr sz="1000" u="none" strike="noStrike" cap="none" dirty="0">
                        <a:solidFill>
                          <a:schemeClr val="tx1"/>
                        </a:solidFill>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bl>
          </a:graphicData>
        </a:graphic>
      </p:graphicFrame>
      <p:sp>
        <p:nvSpPr>
          <p:cNvPr id="10" name="正方形/長方形 9">
            <a:extLst>
              <a:ext uri="{FF2B5EF4-FFF2-40B4-BE49-F238E27FC236}">
                <a16:creationId xmlns:a16="http://schemas.microsoft.com/office/drawing/2014/main" id="{1CF21776-B251-D4EE-59A2-D256028EF281}"/>
              </a:ext>
            </a:extLst>
          </p:cNvPr>
          <p:cNvSpPr/>
          <p:nvPr/>
        </p:nvSpPr>
        <p:spPr>
          <a:xfrm>
            <a:off x="749500" y="4395805"/>
            <a:ext cx="10693000" cy="438002"/>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19392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solidFill>
                  <a:schemeClr val="tx1"/>
                </a:solidFill>
              </a:rPr>
              <a:t>1.WEB</a:t>
            </a:r>
            <a:r>
              <a:rPr lang="ja-JP" altLang="en-US" dirty="0">
                <a:solidFill>
                  <a:schemeClr val="tx1"/>
                </a:solidFill>
              </a:rPr>
              <a:t>化のご案内</a:t>
            </a:r>
            <a:r>
              <a:rPr lang="en-US" altLang="ja-JP" dirty="0">
                <a:solidFill>
                  <a:schemeClr val="tx1"/>
                </a:solidFill>
              </a:rPr>
              <a:t>(</a:t>
            </a:r>
            <a:r>
              <a:rPr lang="ja-JP" altLang="en-US" dirty="0">
                <a:solidFill>
                  <a:schemeClr val="tx1"/>
                </a:solidFill>
              </a:rPr>
              <a:t>メールアドレス回収</a:t>
            </a:r>
            <a:r>
              <a:rPr lang="en-US" altLang="ja-JP" dirty="0">
                <a:solidFill>
                  <a:schemeClr val="tx1"/>
                </a:solidFill>
              </a:rPr>
              <a:t>)</a:t>
            </a:r>
            <a:endParaRPr lang="ja-JP" altLang="en-US" dirty="0">
              <a:solidFill>
                <a:schemeClr val="tx1"/>
              </a:solidFill>
            </a:endParaRPr>
          </a:p>
          <a:p>
            <a:pPr marL="0" indent="0">
              <a:lnSpc>
                <a:spcPct val="140000"/>
              </a:lnSpc>
              <a:buNone/>
            </a:pPr>
            <a:r>
              <a:rPr lang="en-US" altLang="ja-JP" dirty="0">
                <a:solidFill>
                  <a:schemeClr val="tx1"/>
                </a:solidFill>
              </a:rPr>
              <a:t>2.</a:t>
            </a:r>
            <a:r>
              <a:rPr lang="ja-JP" altLang="en-US" dirty="0">
                <a:solidFill>
                  <a:schemeClr val="tx1"/>
                </a:solidFill>
              </a:rPr>
              <a:t>帳票のご発行に向けて</a:t>
            </a:r>
          </a:p>
          <a:p>
            <a:pPr marL="0" indent="0">
              <a:lnSpc>
                <a:spcPct val="140000"/>
              </a:lnSpc>
              <a:buNone/>
            </a:pPr>
            <a:r>
              <a:rPr lang="en-US" altLang="ja-JP" dirty="0">
                <a:solidFill>
                  <a:schemeClr val="tx1"/>
                </a:solidFill>
              </a:rPr>
              <a:t>3.</a:t>
            </a:r>
            <a:r>
              <a:rPr lang="ja-JP" altLang="en-US" dirty="0">
                <a:solidFill>
                  <a:schemeClr val="tx1"/>
                </a:solidFill>
              </a:rPr>
              <a:t>補足事項</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45</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54555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solidFill>
                  <a:schemeClr val="tx1"/>
                </a:solidFill>
              </a:rPr>
              <a:t>1.WEB</a:t>
            </a:r>
            <a:r>
              <a:rPr lang="ja-JP" altLang="en-US" dirty="0">
                <a:solidFill>
                  <a:schemeClr val="tx1"/>
                </a:solidFill>
              </a:rPr>
              <a:t>化のご案内</a:t>
            </a:r>
            <a:r>
              <a:rPr lang="en-US" altLang="ja-JP" dirty="0">
                <a:solidFill>
                  <a:schemeClr val="tx1"/>
                </a:solidFill>
              </a:rPr>
              <a:t>(</a:t>
            </a:r>
            <a:r>
              <a:rPr lang="ja-JP" altLang="en-US" dirty="0">
                <a:solidFill>
                  <a:schemeClr val="tx1"/>
                </a:solidFill>
              </a:rPr>
              <a:t>メールアドレス回収</a:t>
            </a:r>
            <a:r>
              <a:rPr lang="en-US" altLang="ja-JP" dirty="0">
                <a:solidFill>
                  <a:schemeClr val="tx1"/>
                </a:solidFill>
              </a:rPr>
              <a:t>)</a:t>
            </a:r>
            <a:endParaRPr lang="ja-JP" altLang="en-US" dirty="0">
              <a:solidFill>
                <a:schemeClr val="tx1"/>
              </a:solidFill>
            </a:endParaRPr>
          </a:p>
          <a:p>
            <a:pPr marL="0" indent="0">
              <a:lnSpc>
                <a:spcPct val="140000"/>
              </a:lnSpc>
              <a:buNone/>
            </a:pPr>
            <a:r>
              <a:rPr lang="en-US" altLang="ja-JP" dirty="0">
                <a:solidFill>
                  <a:srgbClr val="D2D2D2"/>
                </a:solidFill>
              </a:rPr>
              <a:t>2.</a:t>
            </a:r>
            <a:r>
              <a:rPr lang="ja-JP" altLang="en-US" dirty="0">
                <a:solidFill>
                  <a:srgbClr val="D2D2D2"/>
                </a:solidFill>
              </a:rPr>
              <a:t>帳票のご発行に向けて</a:t>
            </a:r>
          </a:p>
          <a:p>
            <a:pPr marL="0" indent="0">
              <a:lnSpc>
                <a:spcPct val="140000"/>
              </a:lnSpc>
              <a:buNone/>
            </a:pPr>
            <a:r>
              <a:rPr lang="en-US" altLang="ja-JP" dirty="0">
                <a:solidFill>
                  <a:srgbClr val="D2D2D2"/>
                </a:solidFill>
              </a:rPr>
              <a:t>3.</a:t>
            </a:r>
            <a:r>
              <a:rPr lang="ja-JP" altLang="en-US" dirty="0">
                <a:solidFill>
                  <a:srgbClr val="D2D2D2"/>
                </a:solidFill>
              </a:rPr>
              <a:t>補足事項</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46</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3708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利用登録機能について</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768" name="Google Shape;768;p2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47</a:t>
            </a:fld>
            <a:endParaRPr>
              <a:latin typeface="BIZ UDPゴシック" panose="020B0400000000000000" pitchFamily="50" charset="-128"/>
              <a:ea typeface="BIZ UDPゴシック" panose="020B0400000000000000" pitchFamily="50" charset="-128"/>
              <a:cs typeface="Arial"/>
              <a:sym typeface="Arial"/>
            </a:endParaRPr>
          </a:p>
        </p:txBody>
      </p:sp>
      <p:sp>
        <p:nvSpPr>
          <p:cNvPr id="769" name="Google Shape;769;p24"/>
          <p:cNvSpPr/>
          <p:nvPr/>
        </p:nvSpPr>
        <p:spPr>
          <a:xfrm>
            <a:off x="479425" y="1856535"/>
            <a:ext cx="2238948"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登録時エラーの対処方法</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70" name="Google Shape;770;p24"/>
          <p:cNvSpPr txBox="1"/>
          <p:nvPr/>
        </p:nvSpPr>
        <p:spPr>
          <a:xfrm>
            <a:off x="482406" y="2256585"/>
            <a:ext cx="11233149" cy="510697"/>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200"/>
              <a:buFont typeface="BIZ UDPGothic"/>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手順⑤の登録時に入力内容の誤りなどで、エラーが発生する可能性がございます。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50000"/>
              </a:lnSpc>
              <a:spcBef>
                <a:spcPts val="0"/>
              </a:spcBef>
              <a:spcAft>
                <a:spcPts val="0"/>
              </a:spcAft>
              <a:buClr>
                <a:schemeClr val="dk1"/>
              </a:buClr>
              <a:buSzPts val="1200"/>
              <a:buFont typeface="BIZ UDPGothic"/>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利用登録画面の上部にエラーが表示されますので、下記エラーの表を確認の上、お取引先様へ対処をご案内ください。</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aphicFrame>
        <p:nvGraphicFramePr>
          <p:cNvPr id="771" name="Google Shape;771;p24"/>
          <p:cNvGraphicFramePr/>
          <p:nvPr>
            <p:extLst>
              <p:ext uri="{D42A27DB-BD31-4B8C-83A1-F6EECF244321}">
                <p14:modId xmlns:p14="http://schemas.microsoft.com/office/powerpoint/2010/main" val="1997077237"/>
              </p:ext>
            </p:extLst>
          </p:nvPr>
        </p:nvGraphicFramePr>
        <p:xfrm>
          <a:off x="471244" y="2804486"/>
          <a:ext cx="10563725" cy="3504253"/>
        </p:xfrm>
        <a:graphic>
          <a:graphicData uri="http://schemas.openxmlformats.org/drawingml/2006/table">
            <a:tbl>
              <a:tblPr firstRow="1" bandRow="1">
                <a:noFill/>
              </a:tblPr>
              <a:tblGrid>
                <a:gridCol w="4491675">
                  <a:extLst>
                    <a:ext uri="{9D8B030D-6E8A-4147-A177-3AD203B41FA5}">
                      <a16:colId xmlns:a16="http://schemas.microsoft.com/office/drawing/2014/main" val="20000"/>
                    </a:ext>
                  </a:extLst>
                </a:gridCol>
                <a:gridCol w="6072050">
                  <a:extLst>
                    <a:ext uri="{9D8B030D-6E8A-4147-A177-3AD203B41FA5}">
                      <a16:colId xmlns:a16="http://schemas.microsoft.com/office/drawing/2014/main" val="20001"/>
                    </a:ext>
                  </a:extLst>
                </a:gridCol>
              </a:tblGrid>
              <a:tr h="381550">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dirty="0">
                          <a:solidFill>
                            <a:srgbClr val="323232"/>
                          </a:solidFill>
                        </a:rPr>
                        <a:t>エラー内容</a:t>
                      </a:r>
                      <a:endParaRPr sz="14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ja-JP" sz="1000" b="0" u="none" strike="noStrike" cap="none">
                          <a:solidFill>
                            <a:srgbClr val="323232"/>
                          </a:solidFill>
                        </a:rPr>
                        <a:t>詳細</a:t>
                      </a:r>
                      <a:endParaRPr sz="1400" u="none" strike="noStrike" cap="none"/>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10000"/>
                  </a:ext>
                </a:extLst>
              </a:tr>
              <a:tr h="38155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郵便番号は、</a:t>
                      </a:r>
                      <a:r>
                        <a:rPr lang="en-US" altLang="ja-JP" sz="1000" u="none" strike="noStrike" cap="none" dirty="0"/>
                        <a:t>(</a:t>
                      </a:r>
                      <a:r>
                        <a:rPr lang="ja-JP" sz="1000" u="none" strike="noStrike" cap="none" dirty="0"/>
                        <a:t>半角8文字</a:t>
                      </a:r>
                      <a:r>
                        <a:rPr lang="en-US" altLang="ja-JP" sz="1000" u="none" strike="noStrike" cap="none" dirty="0"/>
                        <a:t>)</a:t>
                      </a:r>
                      <a:r>
                        <a:rPr lang="ja-JP" sz="1000" u="none" strike="noStrike" cap="none" dirty="0"/>
                        <a:t>以下で入力してください。</a:t>
                      </a:r>
                      <a:endParaRPr sz="14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郵便番号の入力方法に誤り</a:t>
                      </a:r>
                      <a:r>
                        <a:rPr lang="en-US" altLang="ja-JP" sz="1000" u="none" strike="noStrike" cap="none" dirty="0">
                          <a:latin typeface="+mn-lt"/>
                        </a:rPr>
                        <a:t>(</a:t>
                      </a:r>
                      <a:r>
                        <a:rPr lang="ja-JP" altLang="en-US" sz="1000" u="none" strike="noStrike" cap="none" dirty="0">
                          <a:latin typeface="+mn-lt"/>
                        </a:rPr>
                        <a:t>桁</a:t>
                      </a:r>
                      <a:r>
                        <a:rPr lang="ja-JP" sz="1000" u="none" strike="noStrike" cap="none" dirty="0">
                          <a:latin typeface="+mn-lt"/>
                        </a:rPr>
                        <a:t>数や全角入力など</a:t>
                      </a:r>
                      <a:r>
                        <a:rPr lang="en-US" altLang="ja-JP" sz="1000" u="none" strike="noStrike" cap="none" dirty="0">
                          <a:latin typeface="+mn-lt"/>
                        </a:rPr>
                        <a:t>)</a:t>
                      </a:r>
                      <a:r>
                        <a:rPr lang="ja-JP" sz="1000" u="none" strike="noStrike" cap="none" dirty="0">
                          <a:latin typeface="+mn-lt"/>
                        </a:rPr>
                        <a:t>があるときのエラーメッセージです。</a:t>
                      </a:r>
                      <a:endParaRPr sz="10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1"/>
                  </a:ext>
                </a:extLst>
              </a:tr>
              <a:tr h="44435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登録情報が一致しません。</a:t>
                      </a:r>
                      <a:endParaRPr sz="1000" u="none" strike="noStrike" cap="none" dirty="0"/>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入力間違いがないか、ご確認をお願いします。</a:t>
                      </a:r>
                      <a:endParaRPr sz="14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照合項目</a:t>
                      </a:r>
                      <a:r>
                        <a:rPr lang="ja-JP" altLang="en-US" sz="1000" u="none" strike="noStrike" cap="none" dirty="0">
                          <a:latin typeface="+mn-lt"/>
                        </a:rPr>
                        <a:t>（</a:t>
                      </a:r>
                      <a:r>
                        <a:rPr lang="ja-JP" sz="1000" u="none" strike="noStrike" cap="none" dirty="0">
                          <a:latin typeface="+mn-lt"/>
                        </a:rPr>
                        <a:t>ログインIDや郵便番号などお取引先様を特定するための項目</a:t>
                      </a:r>
                      <a:r>
                        <a:rPr lang="ja-JP" altLang="en-US" sz="1000" u="none" strike="noStrike" cap="none" dirty="0">
                          <a:latin typeface="+mn-lt"/>
                        </a:rPr>
                        <a:t>）</a:t>
                      </a:r>
                      <a:r>
                        <a:rPr lang="ja-JP" sz="1000" u="none" strike="noStrike" cap="none" dirty="0">
                          <a:latin typeface="+mn-lt"/>
                        </a:rPr>
                        <a:t>が「楽楽明細」側の登録内容と</a:t>
                      </a:r>
                      <a:endParaRPr sz="1000" u="none" strike="noStrike" cap="none" dirty="0">
                        <a:latin typeface="+mn-lt"/>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baseline="0" dirty="0">
                          <a:solidFill>
                            <a:schemeClr val="tx1"/>
                          </a:solidFill>
                          <a:latin typeface="BIZ UDPゴシック" panose="020B0400000000000000" pitchFamily="50" charset="-128"/>
                          <a:ea typeface="BIZ UDPゴシック" panose="020B0400000000000000" pitchFamily="50" charset="-128"/>
                          <a:cs typeface="Arial"/>
                          <a:sym typeface="Arial"/>
                        </a:rPr>
                        <a:t>お取引先様</a:t>
                      </a:r>
                      <a:r>
                        <a:rPr lang="ja-JP" sz="1000" u="none" strike="noStrike" cap="none" dirty="0">
                          <a:latin typeface="+mn-lt"/>
                        </a:rPr>
                        <a:t>の入力が一致していない場合のエラーメッセージです。</a:t>
                      </a:r>
                      <a:endParaRPr sz="10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2"/>
                  </a:ext>
                </a:extLst>
              </a:tr>
              <a:tr h="633425">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パスワードが一致しません。</a:t>
                      </a:r>
                      <a:endParaRPr sz="14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1行目のパスワードと2行目の確認用パスワードで異なる値が入力された場合のエラーメッセージです。</a:t>
                      </a:r>
                      <a:endParaRPr sz="1000" u="none" strike="noStrike" cap="none" dirty="0">
                        <a:latin typeface="+mn-lt"/>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お取引先様がマイページの検索をブラウザの「アドレスバー」でなく「検索バー」で検索してしまい、</a:t>
                      </a:r>
                      <a:endParaRPr sz="1000" u="none" strike="noStrike" cap="none" dirty="0">
                        <a:latin typeface="+mn-lt"/>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他社様のマイページにアクセスしている際にも表示されるエラーメッセージです。</a:t>
                      </a:r>
                      <a:endParaRPr sz="14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3"/>
                  </a:ext>
                </a:extLst>
              </a:tr>
              <a:tr h="44435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パスワードは○文字～○文字で入力してください。</a:t>
                      </a:r>
                      <a:endParaRPr sz="1400" u="none" strike="noStrike" cap="none"/>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入力されたパスワードの文字数が既定の文字数に足りない、あるいは多い場合に表示される</a:t>
                      </a:r>
                      <a:endParaRPr sz="1000" u="none" strike="noStrike" cap="none" dirty="0">
                        <a:latin typeface="+mn-lt"/>
                      </a:endParaRPr>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エラーメッセージです。</a:t>
                      </a:r>
                      <a:endParaRPr sz="14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4"/>
                  </a:ext>
                </a:extLst>
              </a:tr>
              <a:tr h="38155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a:t>メールアドレスは指定された形式で入力してください。</a:t>
                      </a:r>
                      <a:endParaRPr sz="1400" u="none" strike="noStrike" cap="none"/>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メールアドレス入力欄に誤って全角やカンマを入力した場合のエラーメッセージです。</a:t>
                      </a:r>
                      <a:endParaRPr sz="14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5"/>
                  </a:ext>
                </a:extLst>
              </a:tr>
              <a:tr h="407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パスワードは英</a:t>
                      </a:r>
                      <a:r>
                        <a:rPr lang="en-US" altLang="ja-JP" sz="1000" u="none" strike="noStrike" cap="none" dirty="0"/>
                        <a:t>(</a:t>
                      </a:r>
                      <a:r>
                        <a:rPr lang="ja-JP" sz="1000" u="none" strike="noStrike" cap="none" dirty="0"/>
                        <a:t>大</a:t>
                      </a:r>
                      <a:r>
                        <a:rPr lang="en-US" altLang="ja-JP" sz="1000" u="none" strike="noStrike" cap="none" dirty="0"/>
                        <a:t>)</a:t>
                      </a:r>
                      <a:r>
                        <a:rPr lang="ja-JP" sz="1000" u="none" strike="noStrike" cap="none" dirty="0"/>
                        <a:t>,英</a:t>
                      </a:r>
                      <a:r>
                        <a:rPr lang="en-US" altLang="ja-JP" sz="1000" u="none" strike="noStrike" cap="none" dirty="0"/>
                        <a:t>(</a:t>
                      </a:r>
                      <a:r>
                        <a:rPr lang="ja-JP" sz="1000" u="none" strike="noStrike" cap="none" dirty="0"/>
                        <a:t>小</a:t>
                      </a:r>
                      <a:r>
                        <a:rPr lang="en-US" altLang="ja-JP" sz="1000" u="none" strike="noStrike" cap="none" dirty="0"/>
                        <a:t>)</a:t>
                      </a:r>
                      <a:r>
                        <a:rPr lang="ja-JP" sz="1000" u="none" strike="noStrike" cap="none" dirty="0"/>
                        <a:t>,数字,記号のなかから</a:t>
                      </a:r>
                      <a:endParaRPr lang="en-US" altLang="ja-JP" sz="1000" u="none" strike="noStrike" cap="none" dirty="0"/>
                    </a:p>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○種類以上を含めてください。</a:t>
                      </a:r>
                      <a:endParaRPr sz="10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latin typeface="+mn-lt"/>
                        </a:rPr>
                        <a:t>入力されたパスワードが設定されたパスワードの入力ルールに合っていない場合のエラーメッセージです。</a:t>
                      </a:r>
                      <a:endParaRPr sz="14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6"/>
                  </a:ext>
                </a:extLst>
              </a:tr>
              <a:tr h="407700">
                <a:tc>
                  <a:txBody>
                    <a:bodyPr/>
                    <a:lstStyle/>
                    <a:p>
                      <a:pPr marL="0" marR="0" lvl="0" indent="0" algn="l" rtl="0">
                        <a:lnSpc>
                          <a:spcPct val="120000"/>
                        </a:lnSpc>
                        <a:spcBef>
                          <a:spcPts val="0"/>
                        </a:spcBef>
                        <a:spcAft>
                          <a:spcPts val="0"/>
                        </a:spcAft>
                        <a:buClr>
                          <a:srgbClr val="000000"/>
                        </a:buClr>
                        <a:buSzPts val="1000"/>
                        <a:buFont typeface="Arial"/>
                        <a:buNone/>
                      </a:pPr>
                      <a:r>
                        <a:rPr lang="ja-JP" sz="1000" u="none" strike="noStrike" cap="none" dirty="0"/>
                        <a:t>パスワードには記号と半角英数を必ず含めてください</a:t>
                      </a:r>
                      <a:r>
                        <a:rPr lang="ja-JP" altLang="en-US" sz="1000" u="none" strike="noStrike" cap="none" dirty="0"/>
                        <a:t>。</a:t>
                      </a:r>
                      <a:endParaRPr sz="1400" u="none" strike="noStrike" cap="none" dirty="0"/>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tc>
                  <a:txBody>
                    <a:bodyPr/>
                    <a:lstStyle/>
                    <a:p>
                      <a:pPr marL="0" marR="0" lvl="0" indent="0" algn="l" rtl="0">
                        <a:lnSpc>
                          <a:spcPct val="120000"/>
                        </a:lnSpc>
                        <a:spcBef>
                          <a:spcPts val="0"/>
                        </a:spcBef>
                        <a:spcAft>
                          <a:spcPts val="0"/>
                        </a:spcAft>
                        <a:buClr>
                          <a:schemeClr val="dk1"/>
                        </a:buClr>
                        <a:buSzPts val="1000"/>
                        <a:buFont typeface="BIZ UDPGothic"/>
                        <a:buNone/>
                      </a:pPr>
                      <a:r>
                        <a:rPr lang="ja-JP" sz="1000" u="none" strike="noStrike" cap="none" dirty="0">
                          <a:latin typeface="+mn-lt"/>
                        </a:rPr>
                        <a:t>入力されたパスワードが設定されたパスワードの入力ルールに合っていない場合のエラーメッセージです。</a:t>
                      </a:r>
                      <a:endParaRPr sz="1400" u="none" strike="noStrike" cap="none" dirty="0">
                        <a:latin typeface="+mn-lt"/>
                      </a:endParaRPr>
                    </a:p>
                  </a:txBody>
                  <a:tcPr marL="91450" marR="91450" marT="45725" marB="45725"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7"/>
                  </a:ext>
                </a:extLst>
              </a:tr>
            </a:tbl>
          </a:graphicData>
        </a:graphic>
      </p:graphicFrame>
      <p:sp>
        <p:nvSpPr>
          <p:cNvPr id="772" name="Google Shape;772;p24"/>
          <p:cNvSpPr txBox="1">
            <a:spLocks noGrp="1"/>
          </p:cNvSpPr>
          <p:nvPr>
            <p:ph type="body" idx="1"/>
          </p:nvPr>
        </p:nvSpPr>
        <p:spPr>
          <a:xfrm>
            <a:off x="488949" y="1385887"/>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dk2"/>
              </a:buClr>
              <a:buSzPts val="1600"/>
              <a:buFont typeface="BIZ UDPGothic"/>
              <a:buNone/>
            </a:pPr>
            <a:r>
              <a:rPr lang="ja-JP" sz="1600" dirty="0">
                <a:latin typeface="BIZ UDPゴシック" panose="020B0400000000000000" pitchFamily="50" charset="-128"/>
                <a:ea typeface="BIZ UDPゴシック" panose="020B0400000000000000" pitchFamily="50" charset="-128"/>
                <a:cs typeface="Arial"/>
                <a:sym typeface="Arial"/>
              </a:rPr>
              <a:t>登録手順</a:t>
            </a:r>
            <a:r>
              <a:rPr lang="en-US" altLang="ja-JP" sz="1600" dirty="0">
                <a:latin typeface="BIZ UDPゴシック" panose="020B0400000000000000" pitchFamily="50" charset="-128"/>
                <a:ea typeface="BIZ UDPゴシック" panose="020B0400000000000000" pitchFamily="50" charset="-128"/>
                <a:cs typeface="Arial"/>
                <a:sym typeface="Arial"/>
              </a:rPr>
              <a:t>(</a:t>
            </a:r>
            <a:r>
              <a:rPr lang="ja-JP" altLang="ja-JP" sz="1600" dirty="0">
                <a:latin typeface="BIZ UDPゴシック" panose="020B0400000000000000" pitchFamily="50" charset="-128"/>
                <a:ea typeface="BIZ UDPゴシック" panose="020B0400000000000000" pitchFamily="50" charset="-128"/>
                <a:cs typeface="Arial"/>
                <a:sym typeface="Arial"/>
              </a:rPr>
              <a:t>お取引先様</a:t>
            </a:r>
            <a:r>
              <a:rPr kumimoji="1" lang="en-US" altLang="ja-JP" sz="1600" dirty="0">
                <a:latin typeface="BIZ UDPゴシック" panose="020B0400000000000000" pitchFamily="50" charset="-128"/>
                <a:ea typeface="BIZ UDPゴシック" panose="020B0400000000000000" pitchFamily="50" charset="-128"/>
              </a:rPr>
              <a:t>)</a:t>
            </a:r>
            <a:endParaRPr sz="1600" dirty="0">
              <a:latin typeface="BIZ UDPゴシック" panose="020B0400000000000000" pitchFamily="50" charset="-128"/>
              <a:ea typeface="BIZ UDPゴシック" panose="020B0400000000000000" pitchFamily="50" charset="-128"/>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25"/>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48</a:t>
            </a:fld>
            <a:endParaRPr>
              <a:latin typeface="BIZ UDPゴシック" panose="020B0400000000000000" pitchFamily="50" charset="-128"/>
              <a:ea typeface="BIZ UDPゴシック" panose="020B0400000000000000" pitchFamily="50" charset="-128"/>
              <a:cs typeface="Arial"/>
              <a:sym typeface="Arial"/>
            </a:endParaRPr>
          </a:p>
        </p:txBody>
      </p:sp>
      <p:sp>
        <p:nvSpPr>
          <p:cNvPr id="778" name="Google Shape;778;p25"/>
          <p:cNvSpPr txBox="1"/>
          <p:nvPr/>
        </p:nvSpPr>
        <p:spPr>
          <a:xfrm>
            <a:off x="483092" y="1749231"/>
            <a:ext cx="10807272" cy="969817"/>
          </a:xfrm>
          <a:prstGeom prst="rect">
            <a:avLst/>
          </a:prstGeom>
          <a:noFill/>
          <a:ln>
            <a:noFill/>
          </a:ln>
        </p:spPr>
        <p:txBody>
          <a:bodyPr spcFirstLastPara="1" wrap="square" lIns="0" tIns="0" rIns="0" bIns="0" anchor="t" anchorCtr="0">
            <a:noAutofit/>
          </a:bodyPr>
          <a:lstStyle/>
          <a:p>
            <a:pPr marL="0" marR="0" lvl="4" indent="0" algn="l" rtl="0">
              <a:lnSpc>
                <a:spcPct val="150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「利用登録機能」を使うことで、郵送代行にて簡単にご案内文書を送付でき、</a:t>
            </a:r>
            <a:r>
              <a:rPr lang="ja-JP" sz="13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メールアドレスの収集を効率的に</a:t>
            </a: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行うことができます。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779" name="Google Shape;779;p25"/>
          <p:cNvPicPr preferRelativeResize="0"/>
          <p:nvPr/>
        </p:nvPicPr>
        <p:blipFill rotWithShape="1">
          <a:blip r:embed="rId3">
            <a:alphaModFix/>
          </a:blip>
          <a:srcRect/>
          <a:stretch/>
        </p:blipFill>
        <p:spPr>
          <a:xfrm>
            <a:off x="1489403" y="2220149"/>
            <a:ext cx="3089228" cy="3600881"/>
          </a:xfrm>
          <a:prstGeom prst="rect">
            <a:avLst/>
          </a:prstGeom>
          <a:noFill/>
          <a:ln w="12700" cap="flat" cmpd="sng">
            <a:solidFill>
              <a:srgbClr val="D2D2D2"/>
            </a:solidFill>
            <a:prstDash val="solid"/>
            <a:round/>
            <a:headEnd type="none" w="sm" len="sm"/>
            <a:tailEnd type="none" w="sm" len="sm"/>
          </a:ln>
        </p:spPr>
      </p:pic>
      <p:sp>
        <p:nvSpPr>
          <p:cNvPr id="780" name="Google Shape;780;p25"/>
          <p:cNvSpPr txBox="1"/>
          <p:nvPr/>
        </p:nvSpPr>
        <p:spPr>
          <a:xfrm>
            <a:off x="1057235" y="5950222"/>
            <a:ext cx="456247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ご案内文書を「楽楽明細」上で作成可能です。自社での印刷・封入が不要となります。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781" name="Google Shape;781;p25"/>
          <p:cNvSpPr txBox="1"/>
          <p:nvPr/>
        </p:nvSpPr>
        <p:spPr>
          <a:xfrm>
            <a:off x="7043875" y="5950222"/>
            <a:ext cx="38671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「楽楽明細」の顧客管理画面から簡単に郵送依頼をかけ</a:t>
            </a:r>
            <a:r>
              <a:rPr lang="ja-JP" altLang="en-US" sz="900" dirty="0">
                <a:solidFill>
                  <a:schemeClr val="dk1"/>
                </a:solidFill>
                <a:latin typeface="BIZ UDPゴシック" panose="020B0400000000000000" pitchFamily="50" charset="-128"/>
                <a:ea typeface="BIZ UDPゴシック" panose="020B0400000000000000" pitchFamily="50" charset="-128"/>
                <a:sym typeface="Arial"/>
              </a:rPr>
              <a:t>ることができ</a:t>
            </a: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ます。</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pic>
        <p:nvPicPr>
          <p:cNvPr id="782" name="Google Shape;782;p25"/>
          <p:cNvPicPr preferRelativeResize="0"/>
          <p:nvPr/>
        </p:nvPicPr>
        <p:blipFill rotWithShape="1">
          <a:blip r:embed="rId4">
            <a:alphaModFix/>
          </a:blip>
          <a:srcRect/>
          <a:stretch/>
        </p:blipFill>
        <p:spPr>
          <a:xfrm>
            <a:off x="6295272" y="3037401"/>
            <a:ext cx="4753904" cy="2178873"/>
          </a:xfrm>
          <a:prstGeom prst="rect">
            <a:avLst/>
          </a:prstGeom>
          <a:noFill/>
          <a:ln w="12700" cap="flat" cmpd="sng">
            <a:solidFill>
              <a:srgbClr val="D2D2D2"/>
            </a:solidFill>
            <a:prstDash val="solid"/>
            <a:round/>
            <a:headEnd type="none" w="sm" len="sm"/>
            <a:tailEnd type="none" w="sm" len="sm"/>
          </a:ln>
        </p:spPr>
      </p:pic>
      <p:sp>
        <p:nvSpPr>
          <p:cNvPr id="783" name="Google Shape;783;p25"/>
          <p:cNvSpPr/>
          <p:nvPr/>
        </p:nvSpPr>
        <p:spPr>
          <a:xfrm>
            <a:off x="6384260" y="4875904"/>
            <a:ext cx="3935501" cy="3403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84" name="Google Shape;784;p25"/>
          <p:cNvSpPr/>
          <p:nvPr/>
        </p:nvSpPr>
        <p:spPr>
          <a:xfrm>
            <a:off x="6670298" y="3744757"/>
            <a:ext cx="231590" cy="3403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785" name="Google Shape;785;p25"/>
          <p:cNvSpPr txBox="1"/>
          <p:nvPr/>
        </p:nvSpPr>
        <p:spPr>
          <a:xfrm>
            <a:off x="479425" y="392539"/>
            <a:ext cx="9507855" cy="79375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2"/>
              </a:buClr>
              <a:buSzPts val="2300"/>
              <a:buFont typeface="BIZ UDPGothic"/>
              <a:buNone/>
            </a:pPr>
            <a:r>
              <a:rPr lang="ja-JP" sz="2300" b="1" i="0" u="none" strike="noStrike" cap="none" dirty="0">
                <a:solidFill>
                  <a:schemeClr val="dk2"/>
                </a:solidFill>
                <a:latin typeface="BIZ UDPゴシック" panose="020B0400000000000000" pitchFamily="50" charset="-128"/>
                <a:ea typeface="BIZ UDPゴシック" panose="020B0400000000000000" pitchFamily="50" charset="-128"/>
                <a:sym typeface="Arial"/>
              </a:rPr>
              <a:t>ご運用開始後もメールアドレス未回収のお取引先様がいる場合</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786" name="Google Shape;786;p25"/>
          <p:cNvSpPr txBox="1">
            <a:spLocks noGrp="1"/>
          </p:cNvSpPr>
          <p:nvPr>
            <p:ph type="body" idx="1"/>
          </p:nvPr>
        </p:nvSpPr>
        <p:spPr>
          <a:xfrm>
            <a:off x="488949" y="1385887"/>
            <a:ext cx="11233149" cy="264179"/>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rgbClr val="267D00"/>
              </a:buClr>
              <a:buSzPts val="1600"/>
              <a:buFont typeface="BIZ UDPGothic"/>
              <a:buNone/>
            </a:pPr>
            <a:r>
              <a:rPr lang="ja-JP" sz="1600" dirty="0">
                <a:solidFill>
                  <a:srgbClr val="267D00"/>
                </a:solidFill>
                <a:latin typeface="BIZ UDPゴシック" panose="020B0400000000000000" pitchFamily="50" charset="-128"/>
                <a:ea typeface="BIZ UDPゴシック" panose="020B0400000000000000" pitchFamily="50" charset="-128"/>
                <a:cs typeface="Arial"/>
                <a:sym typeface="Arial"/>
              </a:rPr>
              <a:t>利用登録のご案内機能</a:t>
            </a:r>
            <a:r>
              <a:rPr lang="ja-JP" altLang="en-US" sz="1600" dirty="0">
                <a:solidFill>
                  <a:srgbClr val="267D00"/>
                </a:solidFill>
                <a:latin typeface="BIZ UDPゴシック" panose="020B0400000000000000" pitchFamily="50" charset="-128"/>
                <a:ea typeface="BIZ UDPゴシック" panose="020B0400000000000000" pitchFamily="50" charset="-128"/>
                <a:cs typeface="Arial"/>
                <a:sym typeface="Arial"/>
              </a:rPr>
              <a:t>（</a:t>
            </a:r>
            <a:r>
              <a:rPr lang="ja-JP" sz="1600" dirty="0">
                <a:solidFill>
                  <a:srgbClr val="267D00"/>
                </a:solidFill>
                <a:latin typeface="BIZ UDPゴシック" panose="020B0400000000000000" pitchFamily="50" charset="-128"/>
                <a:ea typeface="BIZ UDPゴシック" panose="020B0400000000000000" pitchFamily="50" charset="-128"/>
                <a:cs typeface="Arial"/>
                <a:sym typeface="Arial"/>
              </a:rPr>
              <a:t>郵送代行でWEBのご案内を送付する機能</a:t>
            </a:r>
            <a:r>
              <a:rPr lang="ja-JP" altLang="en-US" sz="1600" dirty="0">
                <a:solidFill>
                  <a:srgbClr val="267D00"/>
                </a:solidFill>
                <a:latin typeface="BIZ UDPゴシック" panose="020B0400000000000000" pitchFamily="50" charset="-128"/>
                <a:ea typeface="BIZ UDPゴシック" panose="020B0400000000000000" pitchFamily="50" charset="-128"/>
                <a:cs typeface="Arial"/>
                <a:sym typeface="Arial"/>
              </a:rPr>
              <a:t>）</a:t>
            </a:r>
            <a:endParaRPr sz="1600" dirty="0">
              <a:solidFill>
                <a:srgbClr val="267D00"/>
              </a:solidFill>
              <a:latin typeface="BIZ UDPゴシック" panose="020B0400000000000000" pitchFamily="50" charset="-128"/>
              <a:ea typeface="BIZ UDPゴシック" panose="020B0400000000000000" pitchFamily="50" charset="-128"/>
              <a:cs typeface="Arial"/>
              <a:sym typeface="Arial"/>
            </a:endParaRPr>
          </a:p>
        </p:txBody>
      </p:sp>
      <p:sp>
        <p:nvSpPr>
          <p:cNvPr id="787" name="Google Shape;787;p25"/>
          <p:cNvSpPr/>
          <p:nvPr/>
        </p:nvSpPr>
        <p:spPr>
          <a:xfrm>
            <a:off x="5878963" y="2025305"/>
            <a:ext cx="2407787" cy="28800"/>
          </a:xfrm>
          <a:prstGeom prst="rect">
            <a:avLst/>
          </a:prstGeom>
          <a:solidFill>
            <a:schemeClr val="accent6"/>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solidFill>
                  <a:srgbClr val="D2D2D2"/>
                </a:solidFill>
              </a:rPr>
              <a:t>1.WEB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None/>
            </a:pPr>
            <a:r>
              <a:rPr lang="en-US" altLang="ja-JP" dirty="0">
                <a:solidFill>
                  <a:schemeClr val="tx1"/>
                </a:solidFill>
              </a:rPr>
              <a:t>2.</a:t>
            </a:r>
            <a:r>
              <a:rPr lang="ja-JP" altLang="en-US" dirty="0">
                <a:solidFill>
                  <a:schemeClr val="tx1"/>
                </a:solidFill>
              </a:rPr>
              <a:t>帳票のご発行に向けて</a:t>
            </a:r>
          </a:p>
          <a:p>
            <a:pPr marL="0" indent="0">
              <a:lnSpc>
                <a:spcPct val="140000"/>
              </a:lnSpc>
              <a:buNone/>
            </a:pPr>
            <a:r>
              <a:rPr lang="en-US" altLang="ja-JP" dirty="0">
                <a:solidFill>
                  <a:srgbClr val="D2D2D2"/>
                </a:solidFill>
              </a:rPr>
              <a:t>3.</a:t>
            </a:r>
            <a:r>
              <a:rPr lang="ja-JP" altLang="en-US" dirty="0">
                <a:solidFill>
                  <a:srgbClr val="D2D2D2"/>
                </a:solidFill>
              </a:rPr>
              <a:t>補足事項</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49</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0211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txBox="1">
            <a:spLocks noGrp="1"/>
          </p:cNvSpPr>
          <p:nvPr>
            <p:ph type="ctrTitle"/>
          </p:nvPr>
        </p:nvSpPr>
        <p:spPr>
          <a:xfrm>
            <a:off x="479425" y="2812279"/>
            <a:ext cx="5328000" cy="2552935"/>
          </a:xfrm>
          <a:prstGeom prst="rect">
            <a:avLst/>
          </a:prstGeom>
          <a:noFill/>
          <a:ln>
            <a:noFill/>
          </a:ln>
        </p:spPr>
        <p:txBody>
          <a:bodyPr spcFirstLastPara="1" wrap="square" lIns="0" tIns="0" rIns="0" bIns="0" anchor="t" anchorCtr="0">
            <a:noAutofit/>
          </a:bodyPr>
          <a:lstStyle/>
          <a:p>
            <a:pPr marL="432000" lvl="0" indent="0" algn="l" rtl="0">
              <a:lnSpc>
                <a:spcPct val="120000"/>
              </a:lnSpc>
              <a:spcBef>
                <a:spcPts val="0"/>
              </a:spcBef>
              <a:spcAft>
                <a:spcPts val="0"/>
              </a:spcAft>
              <a:buClr>
                <a:schemeClr val="dk1"/>
              </a:buClr>
              <a:buSzPts val="2800"/>
              <a:buFont typeface="BIZ UDPGothic"/>
              <a:buNone/>
            </a:pPr>
            <a:r>
              <a:rPr lang="ja-JP" sz="3600" dirty="0"/>
              <a:t>「楽楽明細」導入説明会</a:t>
            </a:r>
            <a:br>
              <a:rPr lang="ja-JP" sz="2800" dirty="0"/>
            </a:br>
            <a:r>
              <a:rPr lang="ja-JP" sz="1600" dirty="0"/>
              <a:t>●月●日 経理部</a:t>
            </a:r>
            <a:endParaRPr dirty="0"/>
          </a:p>
        </p:txBody>
      </p:sp>
      <p:sp>
        <p:nvSpPr>
          <p:cNvPr id="135" name="Google Shape;135;p4"/>
          <p:cNvSpPr txBox="1">
            <a:spLocks noGrp="1"/>
          </p:cNvSpPr>
          <p:nvPr>
            <p:ph type="body" idx="2"/>
          </p:nvPr>
        </p:nvSpPr>
        <p:spPr>
          <a:xfrm>
            <a:off x="10272575" y="6538912"/>
            <a:ext cx="1440000" cy="180000"/>
          </a:xfrm>
          <a:prstGeom prst="rect">
            <a:avLst/>
          </a:prstGeom>
          <a:noFill/>
          <a:ln>
            <a:noFill/>
          </a:ln>
        </p:spPr>
        <p:txBody>
          <a:bodyPr spcFirstLastPara="1" wrap="square" lIns="0" tIns="0" rIns="0" bIns="0" anchor="t" anchorCtr="0">
            <a:noAutofit/>
          </a:bodyPr>
          <a:lstStyle/>
          <a:p>
            <a:pPr marL="0" lvl="0" indent="0" algn="r" rtl="0">
              <a:lnSpc>
                <a:spcPct val="135000"/>
              </a:lnSpc>
              <a:spcBef>
                <a:spcPts val="0"/>
              </a:spcBef>
              <a:spcAft>
                <a:spcPts val="0"/>
              </a:spcAft>
              <a:buClr>
                <a:schemeClr val="dk1"/>
              </a:buClr>
              <a:buSzPts val="800"/>
              <a:buFont typeface="BIZ UDPGothic"/>
              <a:buNone/>
            </a:pPr>
            <a:r>
              <a:rPr lang="en-US" altLang="ja-JP" dirty="0"/>
              <a:t>2025/04</a:t>
            </a:r>
          </a:p>
        </p:txBody>
      </p:sp>
      <p:sp>
        <p:nvSpPr>
          <p:cNvPr id="6" name="Google Shape;136;p4">
            <a:extLst>
              <a:ext uri="{FF2B5EF4-FFF2-40B4-BE49-F238E27FC236}">
                <a16:creationId xmlns:a16="http://schemas.microsoft.com/office/drawing/2014/main" id="{48A5FBB3-AC51-3F1A-ED12-9C4977A793C1}"/>
              </a:ext>
            </a:extLst>
          </p:cNvPr>
          <p:cNvSpPr/>
          <p:nvPr/>
        </p:nvSpPr>
        <p:spPr>
          <a:xfrm>
            <a:off x="-4812422" y="0"/>
            <a:ext cx="4602161" cy="1031540"/>
          </a:xfrm>
          <a:prstGeom prst="roundRect">
            <a:avLst>
              <a:gd name="adj" fmla="val 0"/>
            </a:avLst>
          </a:prstGeom>
          <a:solidFill>
            <a:schemeClr val="accent5"/>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1350"/>
              <a:buFont typeface="Arial"/>
              <a:buNone/>
            </a:pPr>
            <a:r>
              <a:rPr lang="en-US" altLang="ja-JP" sz="1200" b="0" i="0" u="none" strike="noStrike" cap="none" dirty="0">
                <a:solidFill>
                  <a:srgbClr val="464646"/>
                </a:solidFill>
                <a:latin typeface="BIZ UDPGothic"/>
                <a:ea typeface="BIZ UDPGothic"/>
                <a:cs typeface="BIZ UDPGothic"/>
                <a:sym typeface="BIZ UDPGothic"/>
              </a:rPr>
              <a:t>【</a:t>
            </a:r>
            <a:r>
              <a:rPr lang="ja-JP" altLang="en-US" sz="1200" b="0" i="0" u="none" strike="noStrike" cap="none" dirty="0">
                <a:solidFill>
                  <a:srgbClr val="464646"/>
                </a:solidFill>
                <a:latin typeface="BIZ UDPGothic"/>
                <a:ea typeface="BIZ UDPGothic"/>
                <a:cs typeface="BIZ UDPGothic"/>
                <a:sym typeface="BIZ UDPGothic"/>
              </a:rPr>
              <a:t>修正ご担当者様へ</a:t>
            </a:r>
            <a:r>
              <a:rPr lang="en-US" altLang="ja-JP" sz="1200" b="0" i="0" u="none" strike="noStrike" cap="none" dirty="0">
                <a:solidFill>
                  <a:srgbClr val="464646"/>
                </a:solidFill>
                <a:latin typeface="BIZ UDPGothic"/>
                <a:ea typeface="BIZ UDPGothic"/>
                <a:cs typeface="BIZ UDPGothic"/>
                <a:sym typeface="BIZ UDPGothic"/>
              </a:rPr>
              <a:t>】</a:t>
            </a:r>
          </a:p>
          <a:p>
            <a:pPr marL="0" marR="0" lvl="0" indent="0" algn="l" rtl="0">
              <a:lnSpc>
                <a:spcPct val="120000"/>
              </a:lnSpc>
              <a:spcBef>
                <a:spcPts val="0"/>
              </a:spcBef>
              <a:spcAft>
                <a:spcPts val="0"/>
              </a:spcAft>
              <a:buClr>
                <a:srgbClr val="000000"/>
              </a:buClr>
              <a:buSzPts val="1350"/>
              <a:buFont typeface="Arial"/>
              <a:buNone/>
            </a:pPr>
            <a:r>
              <a:rPr lang="ja-JP" altLang="en-US" sz="1200" b="0" i="0" u="none" strike="noStrike" cap="none" dirty="0">
                <a:solidFill>
                  <a:srgbClr val="464646"/>
                </a:solidFill>
                <a:latin typeface="BIZ UDPGothic"/>
                <a:ea typeface="BIZ UDPGothic"/>
                <a:cs typeface="BIZ UDPGothic"/>
                <a:sym typeface="BIZ UDPGothic"/>
              </a:rPr>
              <a:t>本ページから、社内説明会資料のひな形になります。</a:t>
            </a:r>
          </a:p>
          <a:p>
            <a:pPr marL="0" marR="0" lvl="0" indent="0" algn="l" rtl="0">
              <a:lnSpc>
                <a:spcPct val="120000"/>
              </a:lnSpc>
              <a:spcBef>
                <a:spcPts val="0"/>
              </a:spcBef>
              <a:spcAft>
                <a:spcPts val="0"/>
              </a:spcAft>
              <a:buClr>
                <a:srgbClr val="000000"/>
              </a:buClr>
              <a:buSzPts val="1350"/>
              <a:buFont typeface="Arial"/>
              <a:buNone/>
            </a:pPr>
            <a:r>
              <a:rPr lang="ja-JP" altLang="en-US" sz="1200" b="0" i="0" u="none" strike="noStrike" cap="none" dirty="0">
                <a:solidFill>
                  <a:srgbClr val="464646"/>
                </a:solidFill>
                <a:latin typeface="BIZ UDPGothic"/>
                <a:ea typeface="BIZ UDPGothic"/>
                <a:cs typeface="BIZ UDPGothic"/>
                <a:sym typeface="BIZ UDPGothic"/>
              </a:rPr>
              <a:t>貴社で目指す運用に合わせてカスタマイズの上、ご利用ください。</a:t>
            </a:r>
          </a:p>
        </p:txBody>
      </p:sp>
      <p:sp>
        <p:nvSpPr>
          <p:cNvPr id="7" name="Google Shape;136;p4">
            <a:extLst>
              <a:ext uri="{FF2B5EF4-FFF2-40B4-BE49-F238E27FC236}">
                <a16:creationId xmlns:a16="http://schemas.microsoft.com/office/drawing/2014/main" id="{4766DFA4-DE70-4C06-32C5-52ED236F6CBF}"/>
              </a:ext>
            </a:extLst>
          </p:cNvPr>
          <p:cNvSpPr/>
          <p:nvPr/>
        </p:nvSpPr>
        <p:spPr>
          <a:xfrm>
            <a:off x="1020931" y="6187703"/>
            <a:ext cx="4602161" cy="670297"/>
          </a:xfrm>
          <a:prstGeom prst="roundRect">
            <a:avLst>
              <a:gd name="adj" fmla="val 0"/>
            </a:avLst>
          </a:prstGeom>
          <a:solidFill>
            <a:srgbClr val="F6F6F6"/>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1350"/>
              <a:buFont typeface="Arial"/>
              <a:buNone/>
            </a:pPr>
            <a:endParaRPr lang="ja-JP" altLang="en-US" sz="1200" b="0" i="0" u="none" strike="noStrike" cap="none" dirty="0">
              <a:solidFill>
                <a:srgbClr val="464646"/>
              </a:solidFill>
              <a:latin typeface="BIZ UDPGothic"/>
              <a:ea typeface="BIZ UDPGothic"/>
              <a:cs typeface="BIZ UDPGothic"/>
              <a:sym typeface="BIZ UDPGothic"/>
            </a:endParaRPr>
          </a:p>
        </p:txBody>
      </p:sp>
    </p:spTree>
    <p:extLst>
      <p:ext uri="{BB962C8B-B14F-4D97-AF65-F5344CB8AC3E}">
        <p14:creationId xmlns:p14="http://schemas.microsoft.com/office/powerpoint/2010/main" val="6793613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794" name="Google Shape;794;p5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50</a:t>
            </a:fld>
            <a:endParaRPr>
              <a:latin typeface="BIZ UDPゴシック" panose="020B0400000000000000" pitchFamily="50" charset="-128"/>
              <a:ea typeface="BIZ UDPゴシック" panose="020B0400000000000000" pitchFamily="50" charset="-128"/>
            </a:endParaRPr>
          </a:p>
        </p:txBody>
      </p:sp>
      <p:sp>
        <p:nvSpPr>
          <p:cNvPr id="795" name="Google Shape;795;p53"/>
          <p:cNvSpPr txBox="1"/>
          <p:nvPr/>
        </p:nvSpPr>
        <p:spPr>
          <a:xfrm>
            <a:off x="479424" y="1376362"/>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endParaRPr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p:txBody>
      </p:sp>
      <p:graphicFrame>
        <p:nvGraphicFramePr>
          <p:cNvPr id="796" name="Google Shape;796;p53"/>
          <p:cNvGraphicFramePr/>
          <p:nvPr/>
        </p:nvGraphicFramePr>
        <p:xfrm>
          <a:off x="466725" y="1910092"/>
          <a:ext cx="7324450" cy="3407700"/>
        </p:xfrm>
        <a:graphic>
          <a:graphicData uri="http://schemas.openxmlformats.org/drawingml/2006/table">
            <a:tbl>
              <a:tblPr firstRow="1" bandRow="1">
                <a:noFill/>
              </a:tblPr>
              <a:tblGrid>
                <a:gridCol w="5139750">
                  <a:extLst>
                    <a:ext uri="{9D8B030D-6E8A-4147-A177-3AD203B41FA5}">
                      <a16:colId xmlns:a16="http://schemas.microsoft.com/office/drawing/2014/main" val="20000"/>
                    </a:ext>
                  </a:extLst>
                </a:gridCol>
                <a:gridCol w="2184700">
                  <a:extLst>
                    <a:ext uri="{9D8B030D-6E8A-4147-A177-3AD203B41FA5}">
                      <a16:colId xmlns:a16="http://schemas.microsoft.com/office/drawing/2014/main" val="20001"/>
                    </a:ext>
                  </a:extLst>
                </a:gridCol>
              </a:tblGrid>
              <a:tr h="482050">
                <a:tc>
                  <a:txBody>
                    <a:bodyPr/>
                    <a:lstStyle/>
                    <a:p>
                      <a:pPr marL="0" marR="0" lvl="0" indent="0" algn="ctr" rtl="0">
                        <a:lnSpc>
                          <a:spcPct val="120000"/>
                        </a:lnSpc>
                        <a:spcBef>
                          <a:spcPts val="0"/>
                        </a:spcBef>
                        <a:spcAft>
                          <a:spcPts val="0"/>
                        </a:spcAft>
                        <a:buNone/>
                      </a:pPr>
                      <a:r>
                        <a:rPr lang="ja-JP" sz="1400" u="none" strike="noStrike" cap="none" dirty="0">
                          <a:latin typeface="BIZ UDPゴシック" panose="020B0400000000000000" pitchFamily="50" charset="-128"/>
                          <a:ea typeface="BIZ UDPゴシック" panose="020B0400000000000000" pitchFamily="50" charset="-128"/>
                          <a:cs typeface="Arial"/>
                          <a:sym typeface="Arial"/>
                        </a:rPr>
                        <a:t>実施内容</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tcPr>
                </a:tc>
                <a:tc>
                  <a:txBody>
                    <a:bodyPr/>
                    <a:lstStyle/>
                    <a:p>
                      <a:pPr marL="0" marR="0" lvl="0" indent="0" algn="ctr" rtl="0">
                        <a:lnSpc>
                          <a:spcPct val="120000"/>
                        </a:lnSpc>
                        <a:spcBef>
                          <a:spcPts val="0"/>
                        </a:spcBef>
                        <a:spcAft>
                          <a:spcPts val="0"/>
                        </a:spcAft>
                        <a:buClr>
                          <a:srgbClr val="000000"/>
                        </a:buClr>
                        <a:buSzPts val="1400"/>
                        <a:buFont typeface="Arial"/>
                        <a:buNone/>
                      </a:pPr>
                      <a:r>
                        <a:rPr lang="ja-JP" sz="1400" u="none" strike="noStrike" cap="none" dirty="0">
                          <a:latin typeface="BIZ UDPゴシック" panose="020B0400000000000000" pitchFamily="50" charset="-128"/>
                          <a:ea typeface="BIZ UDPゴシック" panose="020B0400000000000000" pitchFamily="50" charset="-128"/>
                          <a:cs typeface="Arial"/>
                          <a:sym typeface="Arial"/>
                        </a:rPr>
                        <a:t>該当ページ</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tcPr>
                </a:tc>
                <a:extLst>
                  <a:ext uri="{0D108BD9-81ED-4DB2-BD59-A6C34878D82A}">
                    <a16:rowId xmlns:a16="http://schemas.microsoft.com/office/drawing/2014/main" val="10000"/>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1. テスト用顧客データを登録する</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4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rPr>
                        <a:t>p〇</a:t>
                      </a:r>
                      <a:endParaRPr sz="1400" dirty="0">
                        <a:solidFill>
                          <a:schemeClr val="tx1"/>
                        </a:solidFill>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1"/>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2. テスト用帳票データを用意する</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4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rPr>
                        <a:t>p〇</a:t>
                      </a:r>
                      <a:endParaRPr sz="1400" dirty="0">
                        <a:solidFill>
                          <a:schemeClr val="tx1"/>
                        </a:solidFill>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2"/>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3. 帳票データを楽楽明細に取</a:t>
                      </a:r>
                      <a:r>
                        <a:rPr lang="ja-JP" altLang="en-US"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り</a:t>
                      </a: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込む</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4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rPr>
                        <a:t>-</a:t>
                      </a:r>
                      <a:endParaRPr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3"/>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 【CSV取込の場合】 </a:t>
                      </a:r>
                      <a:endParaRPr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4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rPr>
                        <a:t>p〇～〇</a:t>
                      </a:r>
                      <a:endParaRPr sz="1400" dirty="0">
                        <a:solidFill>
                          <a:schemeClr val="tx1"/>
                        </a:solidFill>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4"/>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 【PDF取込の場合】 </a:t>
                      </a:r>
                      <a:endParaRPr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4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rPr>
                        <a:t>p〇～〇</a:t>
                      </a:r>
                      <a:endParaRPr sz="1400" dirty="0">
                        <a:solidFill>
                          <a:schemeClr val="tx1"/>
                        </a:solidFill>
                        <a:latin typeface="BIZ UDPゴシック" panose="020B0400000000000000" pitchFamily="50" charset="-128"/>
                        <a:ea typeface="BIZ UDPゴシック" panose="020B0400000000000000" pitchFamily="50" charset="-128"/>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5"/>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4. 帳票の承認依頼(即時発行)</a:t>
                      </a:r>
                      <a:endParaRPr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8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rPr>
                        <a:t>p〇～〇</a:t>
                      </a:r>
                      <a:endParaRPr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6"/>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rPr>
                        <a:t>5. 帳票の承認(即時発行) </a:t>
                      </a:r>
                      <a:endParaRPr sz="1400" b="0" u="none" strike="noStrike" cap="none" dirty="0">
                        <a:solidFill>
                          <a:srgbClr val="464646"/>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solidFill>
                      <a:srgbClr val="F4F9F1"/>
                    </a:solidFill>
                  </a:tcPr>
                </a:tc>
                <a:tc>
                  <a:txBody>
                    <a:bodyPr/>
                    <a:lstStyle/>
                    <a:p>
                      <a:pPr marL="0" marR="0" lvl="0" indent="0" algn="ctr" rtl="0">
                        <a:lnSpc>
                          <a:spcPct val="120000"/>
                        </a:lnSpc>
                        <a:spcBef>
                          <a:spcPts val="0"/>
                        </a:spcBef>
                        <a:spcAft>
                          <a:spcPts val="0"/>
                        </a:spcAft>
                        <a:buClr>
                          <a:srgbClr val="464646"/>
                        </a:buClr>
                        <a:buSzPts val="1800"/>
                        <a:buFont typeface="Arial"/>
                        <a:buNone/>
                      </a:pPr>
                      <a:r>
                        <a:rPr lang="ja-JP" sz="1400" b="0" u="none" strike="noStrike" cap="none" dirty="0">
                          <a:solidFill>
                            <a:schemeClr val="tx1"/>
                          </a:solidFill>
                          <a:latin typeface="BIZ UDPゴシック" panose="020B0400000000000000" pitchFamily="50" charset="-128"/>
                          <a:ea typeface="BIZ UDPゴシック" panose="020B0400000000000000" pitchFamily="50" charset="-128"/>
                        </a:rPr>
                        <a:t>p〇～〇</a:t>
                      </a:r>
                      <a:endParaRPr sz="1400" b="0" u="none" strike="noStrike" cap="none" dirty="0">
                        <a:solidFill>
                          <a:schemeClr val="tx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lgn="ctr">
                      <a:solidFill>
                        <a:srgbClr val="D2D2D2"/>
                      </a:solidFill>
                      <a:prstDash val="solid"/>
                      <a:round/>
                      <a:headEnd type="none" w="med" len="med"/>
                      <a:tailEnd type="none" w="med" len="med"/>
                    </a:lnL>
                    <a:lnR w="12700" cap="flat" cmpd="sng" algn="ctr">
                      <a:solidFill>
                        <a:srgbClr val="D2D2D2"/>
                      </a:solidFill>
                      <a:prstDash val="solid"/>
                      <a:round/>
                      <a:headEnd type="none" w="med" len="med"/>
                      <a:tailEnd type="none" w="med" len="med"/>
                    </a:lnR>
                    <a:lnT w="12700" cap="flat" cmpd="sng" algn="ctr">
                      <a:solidFill>
                        <a:srgbClr val="D2D2D2"/>
                      </a:solidFill>
                      <a:prstDash val="solid"/>
                      <a:round/>
                      <a:headEnd type="none" w="med" len="med"/>
                      <a:tailEnd type="none" w="med" len="med"/>
                    </a:lnT>
                    <a:lnB w="12700" cap="flat" cmpd="sng" algn="ctr">
                      <a:solidFill>
                        <a:srgbClr val="D2D2D2"/>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03" name="Google Shape;803;p5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51</a:t>
            </a:fld>
            <a:endParaRPr dirty="0">
              <a:latin typeface="BIZ UDPゴシック" panose="020B0400000000000000" pitchFamily="50" charset="-128"/>
              <a:ea typeface="BIZ UDPゴシック" panose="020B0400000000000000" pitchFamily="50" charset="-128"/>
            </a:endParaRPr>
          </a:p>
        </p:txBody>
      </p:sp>
      <p:sp>
        <p:nvSpPr>
          <p:cNvPr id="805" name="Google Shape;805;p54"/>
          <p:cNvSpPr/>
          <p:nvPr/>
        </p:nvSpPr>
        <p:spPr>
          <a:xfrm>
            <a:off x="479425" y="1927175"/>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1. テスト用顧客データを登録する</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07" name="Google Shape;807;p54"/>
          <p:cNvSpPr txBox="1"/>
          <p:nvPr/>
        </p:nvSpPr>
        <p:spPr>
          <a:xfrm>
            <a:off x="488179" y="2527677"/>
            <a:ext cx="4888423"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①メニュー＞顧客管理にて、「顧客の新規登録」をクリックします。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809" name="Google Shape;809;p54"/>
          <p:cNvSpPr txBox="1"/>
          <p:nvPr/>
        </p:nvSpPr>
        <p:spPr>
          <a:xfrm>
            <a:off x="6289923" y="2527677"/>
            <a:ext cx="4888423"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②テスト用の顧客情報を登録します。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3" name="Google Shape;795;p53">
            <a:extLst>
              <a:ext uri="{FF2B5EF4-FFF2-40B4-BE49-F238E27FC236}">
                <a16:creationId xmlns:a16="http://schemas.microsoft.com/office/drawing/2014/main" id="{39FE4C49-7B1A-E855-933B-C134D9BE8EE0}"/>
              </a:ext>
            </a:extLst>
          </p:cNvPr>
          <p:cNvSpPr txBox="1"/>
          <p:nvPr/>
        </p:nvSpPr>
        <p:spPr>
          <a:xfrm>
            <a:off x="488950" y="1391305"/>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13" name="図 12">
            <a:extLst>
              <a:ext uri="{FF2B5EF4-FFF2-40B4-BE49-F238E27FC236}">
                <a16:creationId xmlns:a16="http://schemas.microsoft.com/office/drawing/2014/main" id="{79BDD5DA-B31B-50EB-9103-5EDF396EA382}"/>
              </a:ext>
            </a:extLst>
          </p:cNvPr>
          <p:cNvPicPr>
            <a:picLocks noChangeAspect="1"/>
          </p:cNvPicPr>
          <p:nvPr/>
        </p:nvPicPr>
        <p:blipFill rotWithShape="1">
          <a:blip r:embed="rId3"/>
          <a:srcRect t="12151" r="22599" b="21985"/>
          <a:stretch/>
        </p:blipFill>
        <p:spPr>
          <a:xfrm>
            <a:off x="494434" y="2943461"/>
            <a:ext cx="5030686" cy="2532897"/>
          </a:xfrm>
          <a:prstGeom prst="rect">
            <a:avLst/>
          </a:prstGeom>
          <a:ln w="12700">
            <a:solidFill>
              <a:srgbClr val="D2D2D2"/>
            </a:solidFill>
          </a:ln>
        </p:spPr>
      </p:pic>
      <p:sp>
        <p:nvSpPr>
          <p:cNvPr id="14" name="Google Shape;783;p25">
            <a:extLst>
              <a:ext uri="{FF2B5EF4-FFF2-40B4-BE49-F238E27FC236}">
                <a16:creationId xmlns:a16="http://schemas.microsoft.com/office/drawing/2014/main" id="{59052452-A172-0DF3-DDBB-85AE80E6F00B}"/>
              </a:ext>
            </a:extLst>
          </p:cNvPr>
          <p:cNvSpPr/>
          <p:nvPr/>
        </p:nvSpPr>
        <p:spPr>
          <a:xfrm>
            <a:off x="3557370" y="4505326"/>
            <a:ext cx="825944" cy="180974"/>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8" name="図 17">
            <a:extLst>
              <a:ext uri="{FF2B5EF4-FFF2-40B4-BE49-F238E27FC236}">
                <a16:creationId xmlns:a16="http://schemas.microsoft.com/office/drawing/2014/main" id="{1E0DF413-DD6C-0B05-C1E2-857BDD7A672E}"/>
              </a:ext>
            </a:extLst>
          </p:cNvPr>
          <p:cNvPicPr>
            <a:picLocks noChangeAspect="1"/>
          </p:cNvPicPr>
          <p:nvPr/>
        </p:nvPicPr>
        <p:blipFill>
          <a:blip r:embed="rId4"/>
          <a:stretch>
            <a:fillRect/>
          </a:stretch>
        </p:blipFill>
        <p:spPr>
          <a:xfrm>
            <a:off x="6300344" y="2928412"/>
            <a:ext cx="2780156" cy="3367614"/>
          </a:xfrm>
          <a:prstGeom prst="rect">
            <a:avLst/>
          </a:prstGeom>
          <a:ln>
            <a:solidFill>
              <a:srgbClr val="D2D2D2"/>
            </a:solidFill>
          </a:ln>
        </p:spPr>
      </p:pic>
      <p:sp>
        <p:nvSpPr>
          <p:cNvPr id="19" name="Google Shape;783;p25">
            <a:extLst>
              <a:ext uri="{FF2B5EF4-FFF2-40B4-BE49-F238E27FC236}">
                <a16:creationId xmlns:a16="http://schemas.microsoft.com/office/drawing/2014/main" id="{F9D9147B-55E0-7161-5789-F4BB7DEF7434}"/>
              </a:ext>
            </a:extLst>
          </p:cNvPr>
          <p:cNvSpPr/>
          <p:nvPr/>
        </p:nvSpPr>
        <p:spPr>
          <a:xfrm>
            <a:off x="6381850" y="4289426"/>
            <a:ext cx="2664000" cy="244474"/>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0" name="Google Shape;783;p25">
            <a:extLst>
              <a:ext uri="{FF2B5EF4-FFF2-40B4-BE49-F238E27FC236}">
                <a16:creationId xmlns:a16="http://schemas.microsoft.com/office/drawing/2014/main" id="{51D4CEA1-A4C0-5885-8490-37813EC2BAF8}"/>
              </a:ext>
            </a:extLst>
          </p:cNvPr>
          <p:cNvSpPr/>
          <p:nvPr/>
        </p:nvSpPr>
        <p:spPr>
          <a:xfrm>
            <a:off x="6381850" y="3352868"/>
            <a:ext cx="2664000" cy="396171"/>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5"/>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18" name="Google Shape;818;p55"/>
          <p:cNvSpPr txBox="1"/>
          <p:nvPr/>
        </p:nvSpPr>
        <p:spPr>
          <a:xfrm>
            <a:off x="484475" y="2512256"/>
            <a:ext cx="5203538" cy="1792148"/>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4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【CSV取込の場合】</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貴社基幹システムなどから出力した帳票CSVデータをご用意ください。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テスト用帳票CSVの顧客コード部分を、テスト用顧客の顧客コードに、</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手修正していただく必要があります。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一例</a:t>
            </a:r>
            <a:r>
              <a:rPr lang="en-US" altLang="ja-JP" sz="1200" dirty="0">
                <a:solidFill>
                  <a:schemeClr val="dk1"/>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元々の顧客コード　　　　　　　：12345</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テスト用顧客の顧客コード　  </a:t>
            </a:r>
            <a:r>
              <a:rPr lang="ja-JP" sz="1200" b="0" i="0" u="none" strike="noStrike" cap="none" dirty="0">
                <a:solidFill>
                  <a:schemeClr val="tx1"/>
                </a:solidFill>
                <a:latin typeface="BIZ UDPゴシック" panose="020B0400000000000000" pitchFamily="50" charset="-128"/>
                <a:ea typeface="BIZ UDPゴシック" panose="020B0400000000000000" pitchFamily="50" charset="-128"/>
                <a:sym typeface="Arial"/>
              </a:rPr>
              <a:t>：TEST001</a:t>
            </a:r>
            <a:endParaRPr sz="1200" dirty="0">
              <a:solidFill>
                <a:schemeClr val="tx1"/>
              </a:solidFill>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19" name="Google Shape;819;p55"/>
          <p:cNvSpPr/>
          <p:nvPr/>
        </p:nvSpPr>
        <p:spPr>
          <a:xfrm>
            <a:off x="479425" y="1889528"/>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2.テスト用帳票データを用意する</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21" name="Google Shape;821;p55"/>
          <p:cNvSpPr txBox="1"/>
          <p:nvPr/>
        </p:nvSpPr>
        <p:spPr>
          <a:xfrm>
            <a:off x="6284913" y="2509421"/>
            <a:ext cx="5437185" cy="3509685"/>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4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【PDF取込の場合】</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ファイル名に含まれている顧客コードを読み取って、</a:t>
            </a:r>
            <a:endPar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顧客マスタと紐づける運用の場合、</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テスト用帳票データのファイル名をテスト用顧客の顧客コードに、</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手修正していただく必要があります。</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一例</a:t>
            </a:r>
            <a:r>
              <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元々の顧客コード　　　　　　　：12345</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テスト用顧客の顧客コード　  ：TEST001</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ファイル名ルール　　　　　　　 ：顧客コード_任意のファイル名　の場合</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▼修正前のファイル名</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12345_20220624_株式会社テスト_請求書.pdf</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▼修正後のファイル名</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TEST001_20220624_株式会社テスト_請求書.pdf</a:t>
            </a:r>
            <a:endParaRPr sz="1200" dirty="0">
              <a:latin typeface="BIZ UDPゴシック" panose="020B0400000000000000" pitchFamily="50" charset="-128"/>
              <a:ea typeface="BIZ UDPゴシック" panose="020B0400000000000000" pitchFamily="50" charset="-128"/>
            </a:endParaRPr>
          </a:p>
        </p:txBody>
      </p:sp>
      <p:sp>
        <p:nvSpPr>
          <p:cNvPr id="4" name="Google Shape;795;p53">
            <a:extLst>
              <a:ext uri="{FF2B5EF4-FFF2-40B4-BE49-F238E27FC236}">
                <a16:creationId xmlns:a16="http://schemas.microsoft.com/office/drawing/2014/main" id="{21A7BC9D-FA4E-886C-D57B-81753494E2FB}"/>
              </a:ext>
            </a:extLst>
          </p:cNvPr>
          <p:cNvSpPr txBox="1"/>
          <p:nvPr/>
        </p:nvSpPr>
        <p:spPr>
          <a:xfrm>
            <a:off x="488951" y="1395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15" name="図 14">
            <a:extLst>
              <a:ext uri="{FF2B5EF4-FFF2-40B4-BE49-F238E27FC236}">
                <a16:creationId xmlns:a16="http://schemas.microsoft.com/office/drawing/2014/main" id="{EAE44348-A897-4B87-9494-D057DE0D828E}"/>
              </a:ext>
            </a:extLst>
          </p:cNvPr>
          <p:cNvPicPr>
            <a:picLocks noChangeAspect="1"/>
          </p:cNvPicPr>
          <p:nvPr/>
        </p:nvPicPr>
        <p:blipFill>
          <a:blip r:embed="rId3"/>
          <a:stretch>
            <a:fillRect/>
          </a:stretch>
        </p:blipFill>
        <p:spPr>
          <a:xfrm>
            <a:off x="488951" y="4527083"/>
            <a:ext cx="2990849" cy="620289"/>
          </a:xfrm>
          <a:prstGeom prst="rect">
            <a:avLst/>
          </a:prstGeom>
          <a:ln w="12700">
            <a:solidFill>
              <a:srgbClr val="D2D2D2"/>
            </a:solidFill>
          </a:ln>
        </p:spPr>
      </p:pic>
      <p:pic>
        <p:nvPicPr>
          <p:cNvPr id="16" name="図 15">
            <a:extLst>
              <a:ext uri="{FF2B5EF4-FFF2-40B4-BE49-F238E27FC236}">
                <a16:creationId xmlns:a16="http://schemas.microsoft.com/office/drawing/2014/main" id="{4697278A-5683-4F10-B180-5ABCBEEDD058}"/>
              </a:ext>
            </a:extLst>
          </p:cNvPr>
          <p:cNvPicPr>
            <a:picLocks noChangeAspect="1"/>
          </p:cNvPicPr>
          <p:nvPr/>
        </p:nvPicPr>
        <p:blipFill>
          <a:blip r:embed="rId4"/>
          <a:stretch>
            <a:fillRect/>
          </a:stretch>
        </p:blipFill>
        <p:spPr>
          <a:xfrm>
            <a:off x="498477" y="5458257"/>
            <a:ext cx="2981323" cy="620289"/>
          </a:xfrm>
          <a:prstGeom prst="rect">
            <a:avLst/>
          </a:prstGeom>
          <a:ln w="12700">
            <a:solidFill>
              <a:srgbClr val="D2D2D2"/>
            </a:solidFill>
          </a:ln>
        </p:spPr>
      </p:pic>
      <p:sp>
        <p:nvSpPr>
          <p:cNvPr id="17" name="Google Shape;783;p25">
            <a:extLst>
              <a:ext uri="{FF2B5EF4-FFF2-40B4-BE49-F238E27FC236}">
                <a16:creationId xmlns:a16="http://schemas.microsoft.com/office/drawing/2014/main" id="{E21AFC1C-4FE7-A22D-D0BB-D86F926CC790}"/>
              </a:ext>
            </a:extLst>
          </p:cNvPr>
          <p:cNvSpPr/>
          <p:nvPr/>
        </p:nvSpPr>
        <p:spPr>
          <a:xfrm>
            <a:off x="469902" y="4582164"/>
            <a:ext cx="622298" cy="1496382"/>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cxnSp>
        <p:nvCxnSpPr>
          <p:cNvPr id="19" name="Google Shape;652;p44">
            <a:extLst>
              <a:ext uri="{FF2B5EF4-FFF2-40B4-BE49-F238E27FC236}">
                <a16:creationId xmlns:a16="http://schemas.microsoft.com/office/drawing/2014/main" id="{A1B8A038-BC47-897A-E324-804AECC34846}"/>
              </a:ext>
            </a:extLst>
          </p:cNvPr>
          <p:cNvCxnSpPr>
            <a:cxnSpLocks/>
          </p:cNvCxnSpPr>
          <p:nvPr/>
        </p:nvCxnSpPr>
        <p:spPr>
          <a:xfrm>
            <a:off x="788893" y="5141484"/>
            <a:ext cx="0" cy="316773"/>
          </a:xfrm>
          <a:prstGeom prst="straightConnector1">
            <a:avLst/>
          </a:prstGeom>
          <a:noFill/>
          <a:ln w="12700" cap="flat" cmpd="sng">
            <a:solidFill>
              <a:srgbClr val="267D00"/>
            </a:solidFill>
            <a:prstDash val="solid"/>
            <a:miter lim="800000"/>
            <a:headEnd type="none" w="sm" len="sm"/>
            <a:tailEnd type="triangle" w="med" len="med"/>
          </a:ln>
        </p:spPr>
      </p:cxnSp>
      <p:sp>
        <p:nvSpPr>
          <p:cNvPr id="2" name="Google Shape;803;p54">
            <a:extLst>
              <a:ext uri="{FF2B5EF4-FFF2-40B4-BE49-F238E27FC236}">
                <a16:creationId xmlns:a16="http://schemas.microsoft.com/office/drawing/2014/main" id="{0B7AD2C1-3FF2-D5DB-DEA3-22C1B8849555}"/>
              </a:ext>
            </a:extLst>
          </p:cNvPr>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52</a:t>
            </a:fld>
            <a:endParaRPr dirty="0">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6"/>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28" name="Google Shape;828;p5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53</a:t>
            </a:fld>
            <a:endParaRPr>
              <a:latin typeface="BIZ UDPゴシック" panose="020B0400000000000000" pitchFamily="50" charset="-128"/>
              <a:ea typeface="BIZ UDPゴシック" panose="020B0400000000000000" pitchFamily="50" charset="-128"/>
            </a:endParaRPr>
          </a:p>
        </p:txBody>
      </p:sp>
      <p:sp>
        <p:nvSpPr>
          <p:cNvPr id="830" name="Google Shape;830;p56"/>
          <p:cNvSpPr/>
          <p:nvPr/>
        </p:nvSpPr>
        <p:spPr>
          <a:xfrm>
            <a:off x="479425" y="1947464"/>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３.帳票データを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31" name="Google Shape;831;p56"/>
          <p:cNvSpPr txBox="1"/>
          <p:nvPr/>
        </p:nvSpPr>
        <p:spPr>
          <a:xfrm>
            <a:off x="490007" y="2540122"/>
            <a:ext cx="5474471"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①メニュー</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帳票データにて、「帳票データCSV一括取込」をクリックします。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32" name="Google Shape;832;p56"/>
          <p:cNvSpPr txBox="1"/>
          <p:nvPr/>
        </p:nvSpPr>
        <p:spPr>
          <a:xfrm>
            <a:off x="6283726" y="2545150"/>
            <a:ext cx="4888423" cy="72987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②発行方法の選択画面で「新規発行」を選択し、</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次へ</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※複数の帳票レイアウトを設定している場合は帳票種別を選択後、</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この画面を表示します。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4D9DE97B-889A-CCF3-6FB1-8862E06D22A1}"/>
              </a:ext>
            </a:extLst>
          </p:cNvPr>
          <p:cNvSpPr txBox="1"/>
          <p:nvPr/>
        </p:nvSpPr>
        <p:spPr>
          <a:xfrm>
            <a:off x="490007" y="1391305"/>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14" name="図 13">
            <a:extLst>
              <a:ext uri="{FF2B5EF4-FFF2-40B4-BE49-F238E27FC236}">
                <a16:creationId xmlns:a16="http://schemas.microsoft.com/office/drawing/2014/main" id="{CBC03EBF-DBFC-4F85-AB13-880FCEE6D61E}"/>
              </a:ext>
            </a:extLst>
          </p:cNvPr>
          <p:cNvPicPr>
            <a:picLocks noChangeAspect="1"/>
          </p:cNvPicPr>
          <p:nvPr/>
        </p:nvPicPr>
        <p:blipFill rotWithShape="1">
          <a:blip r:embed="rId3"/>
          <a:srcRect r="38715"/>
          <a:stretch/>
        </p:blipFill>
        <p:spPr>
          <a:xfrm>
            <a:off x="490007" y="3301976"/>
            <a:ext cx="5110094" cy="2442485"/>
          </a:xfrm>
          <a:prstGeom prst="rect">
            <a:avLst/>
          </a:prstGeom>
          <a:ln w="12700">
            <a:solidFill>
              <a:srgbClr val="D2D2D2"/>
            </a:solidFill>
          </a:ln>
        </p:spPr>
      </p:pic>
      <p:sp>
        <p:nvSpPr>
          <p:cNvPr id="15" name="Google Shape;783;p25">
            <a:extLst>
              <a:ext uri="{FF2B5EF4-FFF2-40B4-BE49-F238E27FC236}">
                <a16:creationId xmlns:a16="http://schemas.microsoft.com/office/drawing/2014/main" id="{751DEEBD-7ECA-1608-FD3B-E6ECFF92AA03}"/>
              </a:ext>
            </a:extLst>
          </p:cNvPr>
          <p:cNvSpPr/>
          <p:nvPr/>
        </p:nvSpPr>
        <p:spPr>
          <a:xfrm>
            <a:off x="4486274" y="4160837"/>
            <a:ext cx="1062727" cy="172508"/>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7" name="図 16">
            <a:extLst>
              <a:ext uri="{FF2B5EF4-FFF2-40B4-BE49-F238E27FC236}">
                <a16:creationId xmlns:a16="http://schemas.microsoft.com/office/drawing/2014/main" id="{D45A41E8-A9C3-42B2-868C-AF6C2CAB25DC}"/>
              </a:ext>
            </a:extLst>
          </p:cNvPr>
          <p:cNvPicPr>
            <a:picLocks noChangeAspect="1"/>
          </p:cNvPicPr>
          <p:nvPr/>
        </p:nvPicPr>
        <p:blipFill rotWithShape="1">
          <a:blip r:embed="rId4"/>
          <a:srcRect r="35526"/>
          <a:stretch/>
        </p:blipFill>
        <p:spPr>
          <a:xfrm>
            <a:off x="6304416" y="3298971"/>
            <a:ext cx="4499670" cy="3013576"/>
          </a:xfrm>
          <a:prstGeom prst="rect">
            <a:avLst/>
          </a:prstGeom>
          <a:ln w="12700">
            <a:solidFill>
              <a:srgbClr val="D2D2D2"/>
            </a:solidFill>
          </a:ln>
        </p:spPr>
      </p:pic>
      <p:sp>
        <p:nvSpPr>
          <p:cNvPr id="18" name="Google Shape;783;p25">
            <a:extLst>
              <a:ext uri="{FF2B5EF4-FFF2-40B4-BE49-F238E27FC236}">
                <a16:creationId xmlns:a16="http://schemas.microsoft.com/office/drawing/2014/main" id="{D1DFBFB9-05DF-6099-7A25-93E94A87E42C}"/>
              </a:ext>
            </a:extLst>
          </p:cNvPr>
          <p:cNvSpPr/>
          <p:nvPr/>
        </p:nvSpPr>
        <p:spPr>
          <a:xfrm>
            <a:off x="7135131" y="4381194"/>
            <a:ext cx="673555" cy="219835"/>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9" name="Google Shape;783;p25">
            <a:extLst>
              <a:ext uri="{FF2B5EF4-FFF2-40B4-BE49-F238E27FC236}">
                <a16:creationId xmlns:a16="http://schemas.microsoft.com/office/drawing/2014/main" id="{F0CCD1E7-CF73-168C-CFAE-CC58E709EB1D}"/>
              </a:ext>
            </a:extLst>
          </p:cNvPr>
          <p:cNvSpPr/>
          <p:nvPr/>
        </p:nvSpPr>
        <p:spPr>
          <a:xfrm>
            <a:off x="6389005" y="5084530"/>
            <a:ext cx="746126" cy="198065"/>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5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41" name="Google Shape;841;p5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54</a:t>
            </a:fld>
            <a:endParaRPr>
              <a:latin typeface="BIZ UDPゴシック" panose="020B0400000000000000" pitchFamily="50" charset="-128"/>
              <a:ea typeface="BIZ UDPゴシック" panose="020B0400000000000000" pitchFamily="50" charset="-128"/>
            </a:endParaRPr>
          </a:p>
        </p:txBody>
      </p:sp>
      <p:sp>
        <p:nvSpPr>
          <p:cNvPr id="843" name="Google Shape;843;p57"/>
          <p:cNvSpPr/>
          <p:nvPr/>
        </p:nvSpPr>
        <p:spPr>
          <a:xfrm>
            <a:off x="479425" y="1898880"/>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3.帳票データを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44" name="Google Shape;844;p57"/>
          <p:cNvSpPr txBox="1"/>
          <p:nvPr/>
        </p:nvSpPr>
        <p:spPr>
          <a:xfrm>
            <a:off x="488950" y="2537600"/>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③</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をクリックして取り込むファイルを選択し、</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次へ</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のボタンは</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参照</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の場合もあります。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45" name="Google Shape;845;p57"/>
          <p:cNvSpPr txBox="1"/>
          <p:nvPr/>
        </p:nvSpPr>
        <p:spPr>
          <a:xfrm>
            <a:off x="6284913" y="2537600"/>
            <a:ext cx="4888423"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④取込内容を確認し、問題がなければ</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一括取込</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をクリックしてください。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89F5545B-BBB2-F4D3-E8DE-09450ADE75D8}"/>
              </a:ext>
            </a:extLst>
          </p:cNvPr>
          <p:cNvSpPr txBox="1"/>
          <p:nvPr/>
        </p:nvSpPr>
        <p:spPr>
          <a:xfrm>
            <a:off x="490007" y="1392877"/>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15" name="図 14">
            <a:extLst>
              <a:ext uri="{FF2B5EF4-FFF2-40B4-BE49-F238E27FC236}">
                <a16:creationId xmlns:a16="http://schemas.microsoft.com/office/drawing/2014/main" id="{3424C5E9-A818-455E-A0B6-4A5BADC6FEC6}"/>
              </a:ext>
            </a:extLst>
          </p:cNvPr>
          <p:cNvPicPr>
            <a:picLocks noChangeAspect="1"/>
          </p:cNvPicPr>
          <p:nvPr/>
        </p:nvPicPr>
        <p:blipFill rotWithShape="1">
          <a:blip r:embed="rId3"/>
          <a:srcRect r="7284"/>
          <a:stretch/>
        </p:blipFill>
        <p:spPr>
          <a:xfrm>
            <a:off x="499293" y="3372493"/>
            <a:ext cx="5075692" cy="1842723"/>
          </a:xfrm>
          <a:prstGeom prst="rect">
            <a:avLst/>
          </a:prstGeom>
          <a:ln w="12700">
            <a:solidFill>
              <a:srgbClr val="D2D2D2"/>
            </a:solidFill>
          </a:ln>
        </p:spPr>
      </p:pic>
      <p:sp>
        <p:nvSpPr>
          <p:cNvPr id="16" name="Google Shape;783;p25">
            <a:extLst>
              <a:ext uri="{FF2B5EF4-FFF2-40B4-BE49-F238E27FC236}">
                <a16:creationId xmlns:a16="http://schemas.microsoft.com/office/drawing/2014/main" id="{919F6FEC-0030-61AA-18FA-C1E54998EBB2}"/>
              </a:ext>
            </a:extLst>
          </p:cNvPr>
          <p:cNvSpPr/>
          <p:nvPr/>
        </p:nvSpPr>
        <p:spPr>
          <a:xfrm>
            <a:off x="1076324" y="4232289"/>
            <a:ext cx="495301" cy="139686"/>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7" name="Google Shape;783;p25">
            <a:extLst>
              <a:ext uri="{FF2B5EF4-FFF2-40B4-BE49-F238E27FC236}">
                <a16:creationId xmlns:a16="http://schemas.microsoft.com/office/drawing/2014/main" id="{FAF3DF0D-3892-FC08-F5F2-D30BDBAF973A}"/>
              </a:ext>
            </a:extLst>
          </p:cNvPr>
          <p:cNvSpPr/>
          <p:nvPr/>
        </p:nvSpPr>
        <p:spPr>
          <a:xfrm>
            <a:off x="542923" y="5069125"/>
            <a:ext cx="600077" cy="139686"/>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20" name="図 19">
            <a:extLst>
              <a:ext uri="{FF2B5EF4-FFF2-40B4-BE49-F238E27FC236}">
                <a16:creationId xmlns:a16="http://schemas.microsoft.com/office/drawing/2014/main" id="{DE18902E-58A4-4BC5-8DDC-9812FB9D6B23}"/>
              </a:ext>
            </a:extLst>
          </p:cNvPr>
          <p:cNvPicPr>
            <a:picLocks noChangeAspect="1"/>
          </p:cNvPicPr>
          <p:nvPr/>
        </p:nvPicPr>
        <p:blipFill>
          <a:blip r:embed="rId4"/>
          <a:stretch>
            <a:fillRect/>
          </a:stretch>
        </p:blipFill>
        <p:spPr>
          <a:xfrm>
            <a:off x="6299427" y="3372494"/>
            <a:ext cx="5075692" cy="1836318"/>
          </a:xfrm>
          <a:prstGeom prst="rect">
            <a:avLst/>
          </a:prstGeom>
          <a:ln w="12700">
            <a:solidFill>
              <a:srgbClr val="D2D2D2"/>
            </a:solidFill>
          </a:ln>
        </p:spPr>
      </p:pic>
      <p:sp>
        <p:nvSpPr>
          <p:cNvPr id="21" name="Google Shape;783;p25">
            <a:extLst>
              <a:ext uri="{FF2B5EF4-FFF2-40B4-BE49-F238E27FC236}">
                <a16:creationId xmlns:a16="http://schemas.microsoft.com/office/drawing/2014/main" id="{3D1D231E-A4E5-017C-079D-B79E5A96E12A}"/>
              </a:ext>
            </a:extLst>
          </p:cNvPr>
          <p:cNvSpPr/>
          <p:nvPr/>
        </p:nvSpPr>
        <p:spPr>
          <a:xfrm>
            <a:off x="6303964" y="5064641"/>
            <a:ext cx="525462" cy="1441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58"/>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54" name="Google Shape;854;p5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55</a:t>
            </a:fld>
            <a:endParaRPr>
              <a:latin typeface="BIZ UDPゴシック" panose="020B0400000000000000" pitchFamily="50" charset="-128"/>
              <a:ea typeface="BIZ UDPゴシック" panose="020B0400000000000000" pitchFamily="50" charset="-128"/>
            </a:endParaRPr>
          </a:p>
        </p:txBody>
      </p:sp>
      <p:sp>
        <p:nvSpPr>
          <p:cNvPr id="856" name="Google Shape;856;p58"/>
          <p:cNvSpPr/>
          <p:nvPr/>
        </p:nvSpPr>
        <p:spPr>
          <a:xfrm>
            <a:off x="479425" y="189739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3.帳票データを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57" name="Google Shape;857;p58"/>
          <p:cNvSpPr txBox="1"/>
          <p:nvPr/>
        </p:nvSpPr>
        <p:spPr>
          <a:xfrm>
            <a:off x="488950" y="2566294"/>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⑤メニュー</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　画面に戻り、</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取込履歴</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58" name="Google Shape;858;p58"/>
          <p:cNvSpPr txBox="1"/>
          <p:nvPr/>
        </p:nvSpPr>
        <p:spPr>
          <a:xfrm>
            <a:off x="489720" y="4229305"/>
            <a:ext cx="9027296" cy="767766"/>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⑥取込結果の確認をします。取込結果が「成功」の場合は取込完了です。</a:t>
            </a:r>
            <a:endParaRPr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「失敗」の場合は、本画面から「エラーファイル」をダウンロードいただき、エラー内容をご確認の上再度①～④手順を実施ください。</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860" name="Google Shape;860;p58"/>
          <p:cNvPicPr preferRelativeResize="0"/>
          <p:nvPr/>
        </p:nvPicPr>
        <p:blipFill rotWithShape="1">
          <a:blip r:embed="rId3">
            <a:alphaModFix/>
          </a:blip>
          <a:srcRect/>
          <a:stretch/>
        </p:blipFill>
        <p:spPr>
          <a:xfrm>
            <a:off x="486159" y="4789951"/>
            <a:ext cx="7093657" cy="1509249"/>
          </a:xfrm>
          <a:prstGeom prst="rect">
            <a:avLst/>
          </a:prstGeom>
          <a:noFill/>
          <a:ln w="12700" cap="flat" cmpd="sng">
            <a:solidFill>
              <a:srgbClr val="D2D2D2"/>
            </a:solidFill>
            <a:prstDash val="solid"/>
            <a:round/>
            <a:headEnd type="none" w="sm" len="sm"/>
            <a:tailEnd type="none" w="sm" len="sm"/>
          </a:ln>
        </p:spPr>
      </p:pic>
      <p:sp>
        <p:nvSpPr>
          <p:cNvPr id="4" name="Google Shape;795;p53">
            <a:extLst>
              <a:ext uri="{FF2B5EF4-FFF2-40B4-BE49-F238E27FC236}">
                <a16:creationId xmlns:a16="http://schemas.microsoft.com/office/drawing/2014/main" id="{1E501CCE-E560-52C6-1278-125A5CFD7548}"/>
              </a:ext>
            </a:extLst>
          </p:cNvPr>
          <p:cNvSpPr txBox="1"/>
          <p:nvPr/>
        </p:nvSpPr>
        <p:spPr>
          <a:xfrm>
            <a:off x="489720" y="1393482"/>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9" name="図 8">
            <a:extLst>
              <a:ext uri="{FF2B5EF4-FFF2-40B4-BE49-F238E27FC236}">
                <a16:creationId xmlns:a16="http://schemas.microsoft.com/office/drawing/2014/main" id="{56580349-77C0-4539-B899-3181FA0C066B}"/>
              </a:ext>
            </a:extLst>
          </p:cNvPr>
          <p:cNvPicPr>
            <a:picLocks noChangeAspect="1"/>
          </p:cNvPicPr>
          <p:nvPr/>
        </p:nvPicPr>
        <p:blipFill rotWithShape="1">
          <a:blip r:embed="rId4"/>
          <a:srcRect b="58910"/>
          <a:stretch/>
        </p:blipFill>
        <p:spPr>
          <a:xfrm>
            <a:off x="486159" y="2956792"/>
            <a:ext cx="7093657" cy="908704"/>
          </a:xfrm>
          <a:prstGeom prst="rect">
            <a:avLst/>
          </a:prstGeom>
          <a:ln w="12700">
            <a:solidFill>
              <a:srgbClr val="D2D2D2"/>
            </a:solidFill>
          </a:ln>
        </p:spPr>
      </p:pic>
      <p:sp>
        <p:nvSpPr>
          <p:cNvPr id="10" name="Google Shape;783;p25">
            <a:extLst>
              <a:ext uri="{FF2B5EF4-FFF2-40B4-BE49-F238E27FC236}">
                <a16:creationId xmlns:a16="http://schemas.microsoft.com/office/drawing/2014/main" id="{C34DE663-2800-8E55-0D01-F6968931B14E}"/>
              </a:ext>
            </a:extLst>
          </p:cNvPr>
          <p:cNvSpPr/>
          <p:nvPr/>
        </p:nvSpPr>
        <p:spPr>
          <a:xfrm>
            <a:off x="6435723" y="3657600"/>
            <a:ext cx="551003" cy="207896"/>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5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67" name="Google Shape;867;p5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56</a:t>
            </a:fld>
            <a:endParaRPr>
              <a:latin typeface="BIZ UDPゴシック" panose="020B0400000000000000" pitchFamily="50" charset="-128"/>
              <a:ea typeface="BIZ UDPゴシック" panose="020B0400000000000000" pitchFamily="50" charset="-128"/>
            </a:endParaRPr>
          </a:p>
        </p:txBody>
      </p:sp>
      <p:sp>
        <p:nvSpPr>
          <p:cNvPr id="869" name="Google Shape;869;p59"/>
          <p:cNvSpPr/>
          <p:nvPr/>
        </p:nvSpPr>
        <p:spPr>
          <a:xfrm>
            <a:off x="479425" y="1935902"/>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３.帳票データを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【PDF取込の場合】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70" name="Google Shape;870;p59"/>
          <p:cNvSpPr txBox="1"/>
          <p:nvPr/>
        </p:nvSpPr>
        <p:spPr>
          <a:xfrm>
            <a:off x="490007" y="2545150"/>
            <a:ext cx="5474471"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①メニュー</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帳票データにて、「帳票</a:t>
            </a:r>
            <a:r>
              <a:rPr lang="ja-JP" altLang="en-US" sz="1200" dirty="0">
                <a:solidFill>
                  <a:schemeClr val="dk1"/>
                </a:solidFill>
                <a:latin typeface="BIZ UDPゴシック" panose="020B0400000000000000" pitchFamily="50" charset="-128"/>
                <a:ea typeface="BIZ UDPゴシック" panose="020B0400000000000000" pitchFamily="50" charset="-128"/>
                <a:sym typeface="Arial"/>
              </a:rPr>
              <a:t>ファイル</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一括取込」をクリックします。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871" name="Google Shape;871;p59"/>
          <p:cNvPicPr preferRelativeResize="0"/>
          <p:nvPr/>
        </p:nvPicPr>
        <p:blipFill rotWithShape="1">
          <a:blip r:embed="rId3">
            <a:alphaModFix/>
          </a:blip>
          <a:srcRect r="19866"/>
          <a:stretch/>
        </p:blipFill>
        <p:spPr>
          <a:xfrm>
            <a:off x="489720" y="3387901"/>
            <a:ext cx="5110094" cy="1220325"/>
          </a:xfrm>
          <a:prstGeom prst="rect">
            <a:avLst/>
          </a:prstGeom>
          <a:noFill/>
          <a:ln w="12700" cap="flat" cmpd="sng">
            <a:solidFill>
              <a:srgbClr val="D2D2D2"/>
            </a:solidFill>
            <a:prstDash val="solid"/>
            <a:round/>
            <a:headEnd type="none" w="sm" len="sm"/>
            <a:tailEnd type="none" w="sm" len="sm"/>
          </a:ln>
        </p:spPr>
      </p:pic>
      <p:sp>
        <p:nvSpPr>
          <p:cNvPr id="4" name="Google Shape;795;p53">
            <a:extLst>
              <a:ext uri="{FF2B5EF4-FFF2-40B4-BE49-F238E27FC236}">
                <a16:creationId xmlns:a16="http://schemas.microsoft.com/office/drawing/2014/main" id="{3033758F-9897-F644-52B0-6CE95D07706B}"/>
              </a:ext>
            </a:extLst>
          </p:cNvPr>
          <p:cNvSpPr txBox="1"/>
          <p:nvPr/>
        </p:nvSpPr>
        <p:spPr>
          <a:xfrm>
            <a:off x="489720" y="1393893"/>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6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78" name="Google Shape;878;p6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57</a:t>
            </a:fld>
            <a:endParaRPr>
              <a:latin typeface="BIZ UDPゴシック" panose="020B0400000000000000" pitchFamily="50" charset="-128"/>
              <a:ea typeface="BIZ UDPゴシック" panose="020B0400000000000000" pitchFamily="50" charset="-128"/>
            </a:endParaRPr>
          </a:p>
        </p:txBody>
      </p:sp>
      <p:sp>
        <p:nvSpPr>
          <p:cNvPr id="880" name="Google Shape;880;p60"/>
          <p:cNvSpPr/>
          <p:nvPr/>
        </p:nvSpPr>
        <p:spPr>
          <a:xfrm>
            <a:off x="479425" y="1881714"/>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３.帳票データを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【PDF取込の場合】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81" name="Google Shape;881;p60"/>
          <p:cNvSpPr txBox="1"/>
          <p:nvPr/>
        </p:nvSpPr>
        <p:spPr>
          <a:xfrm>
            <a:off x="490420" y="2535414"/>
            <a:ext cx="4888423" cy="88354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200"/>
              <a:buFont typeface="Arial"/>
              <a:buNone/>
            </a:pPr>
            <a:r>
              <a:rPr lang="ja-JP" sz="12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・帳票ファイル一括取込時にZIPファイルのみ取り込む場合</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をクリックして取り込むファイルを選択し、</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400"/>
              <a:buFont typeface="Arial"/>
              <a:buNone/>
            </a:pPr>
            <a:r>
              <a:rPr lang="ja-JP" b="0" i="0" u="none" strike="noStrike" cap="none" dirty="0">
                <a:solidFill>
                  <a:srgbClr val="000000"/>
                </a:solidFill>
                <a:highlight>
                  <a:srgbClr val="FFFFFF"/>
                </a:highlight>
                <a:latin typeface="BIZ UDPゴシック" panose="020B0400000000000000" pitchFamily="50" charset="-128"/>
                <a:ea typeface="BIZ UDPゴシック" panose="020B0400000000000000" pitchFamily="50" charset="-128"/>
                <a:cs typeface="IBM Plex Sans"/>
                <a:sym typeface="IBM Plex Sans"/>
              </a:rPr>
              <a:t>　</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一括取込</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883" name="Google Shape;883;p60" descr="参照図4"/>
          <p:cNvPicPr preferRelativeResize="0"/>
          <p:nvPr/>
        </p:nvPicPr>
        <p:blipFill rotWithShape="1">
          <a:blip r:embed="rId3">
            <a:alphaModFix/>
          </a:blip>
          <a:srcRect/>
          <a:stretch/>
        </p:blipFill>
        <p:spPr>
          <a:xfrm>
            <a:off x="6284913" y="3514752"/>
            <a:ext cx="4789776" cy="2693401"/>
          </a:xfrm>
          <a:prstGeom prst="rect">
            <a:avLst/>
          </a:prstGeom>
          <a:noFill/>
          <a:ln w="12700" cap="flat" cmpd="sng">
            <a:solidFill>
              <a:srgbClr val="D2D2D2"/>
            </a:solidFill>
            <a:prstDash val="solid"/>
            <a:round/>
            <a:headEnd type="none" w="sm" len="sm"/>
            <a:tailEnd type="none" w="sm" len="sm"/>
          </a:ln>
        </p:spPr>
      </p:pic>
      <p:sp>
        <p:nvSpPr>
          <p:cNvPr id="884" name="Google Shape;884;p60"/>
          <p:cNvSpPr txBox="1"/>
          <p:nvPr/>
        </p:nvSpPr>
        <p:spPr>
          <a:xfrm>
            <a:off x="6284913" y="2486735"/>
            <a:ext cx="5598057" cy="85651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200"/>
              <a:buFont typeface="Arial"/>
              <a:buNone/>
            </a:pPr>
            <a:r>
              <a:rPr lang="ja-JP" sz="12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・帳票ファイル一括取込時にCSVファイルを合わせて取り込む場合</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②「帳票ファイル（ZIP）」欄の</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はZIPファイル、</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「CSVデータ」欄の</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はCSVデータを選択し、</a:t>
            </a:r>
            <a:endParaRPr lang="en-US" alt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一括取込</a:t>
            </a:r>
            <a:r>
              <a:rPr lang="ja-JP" altLang="en-US"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85" name="Google Shape;885;p60"/>
          <p:cNvSpPr/>
          <p:nvPr/>
        </p:nvSpPr>
        <p:spPr>
          <a:xfrm>
            <a:off x="7729613" y="4643768"/>
            <a:ext cx="852412" cy="18891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86" name="Google Shape;886;p60"/>
          <p:cNvSpPr/>
          <p:nvPr/>
        </p:nvSpPr>
        <p:spPr>
          <a:xfrm>
            <a:off x="7729613" y="5172075"/>
            <a:ext cx="852412" cy="18891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87" name="Google Shape;887;p60"/>
          <p:cNvSpPr/>
          <p:nvPr/>
        </p:nvSpPr>
        <p:spPr>
          <a:xfrm>
            <a:off x="6362776" y="5975829"/>
            <a:ext cx="852412" cy="18891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4" name="Google Shape;795;p53">
            <a:extLst>
              <a:ext uri="{FF2B5EF4-FFF2-40B4-BE49-F238E27FC236}">
                <a16:creationId xmlns:a16="http://schemas.microsoft.com/office/drawing/2014/main" id="{FEC0D41A-C34C-626B-3A33-F9E267B67304}"/>
              </a:ext>
            </a:extLst>
          </p:cNvPr>
          <p:cNvSpPr txBox="1"/>
          <p:nvPr/>
        </p:nvSpPr>
        <p:spPr>
          <a:xfrm>
            <a:off x="489720" y="138733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pic>
        <p:nvPicPr>
          <p:cNvPr id="20" name="図 19" descr="グラフィカル ユーザー インターフェイス, テキスト, アプリケーション&#10;&#10;自動的に生成された説明">
            <a:extLst>
              <a:ext uri="{FF2B5EF4-FFF2-40B4-BE49-F238E27FC236}">
                <a16:creationId xmlns:a16="http://schemas.microsoft.com/office/drawing/2014/main" id="{F0D848A4-4B0D-F935-0AB0-336FC987B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34" y="3461278"/>
            <a:ext cx="5668166" cy="2746876"/>
          </a:xfrm>
          <a:prstGeom prst="rect">
            <a:avLst/>
          </a:prstGeom>
        </p:spPr>
      </p:pic>
      <p:sp>
        <p:nvSpPr>
          <p:cNvPr id="21" name="Google Shape;783;p25">
            <a:extLst>
              <a:ext uri="{FF2B5EF4-FFF2-40B4-BE49-F238E27FC236}">
                <a16:creationId xmlns:a16="http://schemas.microsoft.com/office/drawing/2014/main" id="{BCD593DA-2C0E-965F-45E9-5BE86BFA25B5}"/>
              </a:ext>
            </a:extLst>
          </p:cNvPr>
          <p:cNvSpPr/>
          <p:nvPr/>
        </p:nvSpPr>
        <p:spPr>
          <a:xfrm>
            <a:off x="669923" y="5867400"/>
            <a:ext cx="1006477" cy="297341"/>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2" name="Google Shape;783;p25">
            <a:extLst>
              <a:ext uri="{FF2B5EF4-FFF2-40B4-BE49-F238E27FC236}">
                <a16:creationId xmlns:a16="http://schemas.microsoft.com/office/drawing/2014/main" id="{4DAC2149-BC5A-4BC3-A4F1-61742DFAC4B9}"/>
              </a:ext>
            </a:extLst>
          </p:cNvPr>
          <p:cNvSpPr/>
          <p:nvPr/>
        </p:nvSpPr>
        <p:spPr>
          <a:xfrm>
            <a:off x="2184400" y="4804031"/>
            <a:ext cx="1022211" cy="199770"/>
          </a:xfrm>
          <a:prstGeom prst="rect">
            <a:avLst/>
          </a:prstGeom>
          <a:noFill/>
          <a:ln w="57150" cap="flat" cmpd="sng">
            <a:solidFill>
              <a:schemeClr val="accent6"/>
            </a:solidFill>
            <a:prstDash val="solid"/>
            <a:miter lim="800000"/>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61"/>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894" name="Google Shape;894;p61"/>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58</a:t>
            </a:fld>
            <a:endParaRPr>
              <a:latin typeface="BIZ UDPゴシック" panose="020B0400000000000000" pitchFamily="50" charset="-128"/>
              <a:ea typeface="BIZ UDPゴシック" panose="020B0400000000000000" pitchFamily="50" charset="-128"/>
            </a:endParaRPr>
          </a:p>
        </p:txBody>
      </p:sp>
      <p:sp>
        <p:nvSpPr>
          <p:cNvPr id="896" name="Google Shape;896;p61"/>
          <p:cNvSpPr/>
          <p:nvPr/>
        </p:nvSpPr>
        <p:spPr>
          <a:xfrm>
            <a:off x="490007" y="1900800"/>
            <a:ext cx="10970107" cy="39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3.帳票データを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【PDF取込の場合】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897" name="Google Shape;897;p61"/>
          <p:cNvSpPr txBox="1"/>
          <p:nvPr/>
        </p:nvSpPr>
        <p:spPr>
          <a:xfrm>
            <a:off x="490007" y="2546728"/>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③メニュー＞帳票データ　画面に戻り、</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取込履歴</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898" name="Google Shape;898;p61"/>
          <p:cNvSpPr txBox="1"/>
          <p:nvPr/>
        </p:nvSpPr>
        <p:spPr>
          <a:xfrm>
            <a:off x="490007" y="4242384"/>
            <a:ext cx="9027296" cy="767766"/>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latin typeface="BIZ UDPゴシック" panose="020B0400000000000000" pitchFamily="50" charset="-128"/>
                <a:ea typeface="BIZ UDPゴシック" panose="020B0400000000000000" pitchFamily="50" charset="-128"/>
                <a:sym typeface="Arial"/>
              </a:rPr>
              <a:t>④取込結果の確認をします。取込結果が「成功」の場合は取込完了です。</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latin typeface="BIZ UDPゴシック" panose="020B0400000000000000" pitchFamily="50" charset="-128"/>
                <a:ea typeface="BIZ UDPゴシック" panose="020B0400000000000000" pitchFamily="50" charset="-128"/>
                <a:sym typeface="Arial"/>
              </a:rPr>
              <a:t>　「失敗」の場合は、本画面から「エラーファイル」をダウンロードいただき、エラー内容をご確認の上再度①～②手順を実施ください。</a:t>
            </a:r>
            <a:endParaRPr sz="1200" b="0" i="0" u="none" strike="noStrike" cap="none" dirty="0">
              <a:latin typeface="BIZ UDPゴシック" panose="020B0400000000000000" pitchFamily="50" charset="-128"/>
              <a:ea typeface="BIZ UDPゴシック" panose="020B0400000000000000" pitchFamily="50" charset="-128"/>
              <a:sym typeface="Arial"/>
            </a:endParaRPr>
          </a:p>
        </p:txBody>
      </p:sp>
      <p:pic>
        <p:nvPicPr>
          <p:cNvPr id="899" name="Google Shape;899;p61"/>
          <p:cNvPicPr preferRelativeResize="0"/>
          <p:nvPr/>
        </p:nvPicPr>
        <p:blipFill rotWithShape="1">
          <a:blip r:embed="rId3">
            <a:alphaModFix/>
          </a:blip>
          <a:srcRect/>
          <a:stretch/>
        </p:blipFill>
        <p:spPr>
          <a:xfrm>
            <a:off x="490007" y="2887271"/>
            <a:ext cx="7093657" cy="922730"/>
          </a:xfrm>
          <a:prstGeom prst="rect">
            <a:avLst/>
          </a:prstGeom>
          <a:noFill/>
          <a:ln w="12700" cap="flat" cmpd="sng">
            <a:solidFill>
              <a:srgbClr val="D2D2D2"/>
            </a:solidFill>
            <a:prstDash val="solid"/>
            <a:round/>
            <a:headEnd type="none" w="sm" len="sm"/>
            <a:tailEnd type="none" w="sm" len="sm"/>
          </a:ln>
        </p:spPr>
      </p:pic>
      <p:pic>
        <p:nvPicPr>
          <p:cNvPr id="900" name="Google Shape;900;p61"/>
          <p:cNvPicPr preferRelativeResize="0"/>
          <p:nvPr/>
        </p:nvPicPr>
        <p:blipFill rotWithShape="1">
          <a:blip r:embed="rId4">
            <a:alphaModFix/>
          </a:blip>
          <a:srcRect/>
          <a:stretch/>
        </p:blipFill>
        <p:spPr>
          <a:xfrm>
            <a:off x="490007" y="4771863"/>
            <a:ext cx="7196073" cy="1419550"/>
          </a:xfrm>
          <a:prstGeom prst="rect">
            <a:avLst/>
          </a:prstGeom>
          <a:noFill/>
          <a:ln w="12700">
            <a:solidFill>
              <a:srgbClr val="D2D2D2"/>
            </a:solidFill>
          </a:ln>
        </p:spPr>
      </p:pic>
      <p:sp>
        <p:nvSpPr>
          <p:cNvPr id="2" name="Google Shape;795;p53">
            <a:extLst>
              <a:ext uri="{FF2B5EF4-FFF2-40B4-BE49-F238E27FC236}">
                <a16:creationId xmlns:a16="http://schemas.microsoft.com/office/drawing/2014/main" id="{CCE0C82F-EFC2-DDF1-CE5A-5B387FAF440D}"/>
              </a:ext>
            </a:extLst>
          </p:cNvPr>
          <p:cNvSpPr txBox="1"/>
          <p:nvPr/>
        </p:nvSpPr>
        <p:spPr>
          <a:xfrm>
            <a:off x="490007" y="1394374"/>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
        <p:nvSpPr>
          <p:cNvPr id="15" name="Google Shape;887;p60">
            <a:extLst>
              <a:ext uri="{FF2B5EF4-FFF2-40B4-BE49-F238E27FC236}">
                <a16:creationId xmlns:a16="http://schemas.microsoft.com/office/drawing/2014/main" id="{7A5CE0FA-210E-A9EF-5AD2-5DF2E10A1C2B}"/>
              </a:ext>
            </a:extLst>
          </p:cNvPr>
          <p:cNvSpPr/>
          <p:nvPr/>
        </p:nvSpPr>
        <p:spPr>
          <a:xfrm>
            <a:off x="6434138" y="3621853"/>
            <a:ext cx="521495" cy="13099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8" name="Google Shape;887;p60">
            <a:extLst>
              <a:ext uri="{FF2B5EF4-FFF2-40B4-BE49-F238E27FC236}">
                <a16:creationId xmlns:a16="http://schemas.microsoft.com/office/drawing/2014/main" id="{7457213E-E0E6-B539-C57F-B919B70D5685}"/>
              </a:ext>
            </a:extLst>
          </p:cNvPr>
          <p:cNvSpPr/>
          <p:nvPr/>
        </p:nvSpPr>
        <p:spPr>
          <a:xfrm>
            <a:off x="6217444" y="6005485"/>
            <a:ext cx="1366220" cy="13099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2"/>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59</a:t>
            </a:fld>
            <a:endParaRPr>
              <a:latin typeface="BIZ UDPゴシック" panose="020B0400000000000000" pitchFamily="50" charset="-128"/>
              <a:ea typeface="BIZ UDPゴシック" panose="020B0400000000000000" pitchFamily="50" charset="-128"/>
            </a:endParaRPr>
          </a:p>
        </p:txBody>
      </p:sp>
      <p:sp>
        <p:nvSpPr>
          <p:cNvPr id="906" name="Google Shape;906;p62"/>
          <p:cNvSpPr txBox="1"/>
          <p:nvPr/>
        </p:nvSpPr>
        <p:spPr>
          <a:xfrm>
            <a:off x="489600" y="2469991"/>
            <a:ext cx="52066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①「帳票データ」メニューにて、承認依頼する帳票の「詳細」をクリックします。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907" name="Google Shape;907;p62"/>
          <p:cNvSpPr txBox="1"/>
          <p:nvPr/>
        </p:nvSpPr>
        <p:spPr>
          <a:xfrm>
            <a:off x="6235777" y="2467836"/>
            <a:ext cx="5891567"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②「帳票データ取込詳細」画面にて内容を確認し、</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「承認依頼する」をクリックします。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908" name="Google Shape;908;p62" descr="グラフィカル ユーザー インターフェイス, テキスト, アプリケーション, メール&#10;&#10;自動的に生成された説明"/>
          <p:cNvPicPr preferRelativeResize="0"/>
          <p:nvPr/>
        </p:nvPicPr>
        <p:blipFill rotWithShape="1">
          <a:blip r:embed="rId3">
            <a:alphaModFix/>
          </a:blip>
          <a:srcRect/>
          <a:stretch/>
        </p:blipFill>
        <p:spPr>
          <a:xfrm>
            <a:off x="6275388" y="3189283"/>
            <a:ext cx="5291870" cy="2010855"/>
          </a:xfrm>
          <a:prstGeom prst="rect">
            <a:avLst/>
          </a:prstGeom>
          <a:noFill/>
          <a:ln w="12700" cap="flat" cmpd="sng">
            <a:solidFill>
              <a:srgbClr val="D2D2D2"/>
            </a:solidFill>
            <a:prstDash val="solid"/>
            <a:round/>
            <a:headEnd type="none" w="sm" len="sm"/>
            <a:tailEnd type="none" w="sm" len="sm"/>
          </a:ln>
        </p:spPr>
      </p:pic>
      <p:pic>
        <p:nvPicPr>
          <p:cNvPr id="909" name="Google Shape;909;p62" descr="グラフィカル ユーザー インターフェイス, アプリケーション&#10;&#10;自動的に生成された説明"/>
          <p:cNvPicPr preferRelativeResize="0"/>
          <p:nvPr/>
        </p:nvPicPr>
        <p:blipFill rotWithShape="1">
          <a:blip r:embed="rId4">
            <a:alphaModFix/>
          </a:blip>
          <a:srcRect/>
          <a:stretch/>
        </p:blipFill>
        <p:spPr>
          <a:xfrm>
            <a:off x="489600" y="3189283"/>
            <a:ext cx="3896380" cy="2502749"/>
          </a:xfrm>
          <a:prstGeom prst="rect">
            <a:avLst/>
          </a:prstGeom>
          <a:noFill/>
          <a:ln w="12700" cap="flat" cmpd="sng">
            <a:solidFill>
              <a:srgbClr val="D2D2D2"/>
            </a:solidFill>
            <a:prstDash val="solid"/>
            <a:round/>
            <a:headEnd type="none" w="sm" len="sm"/>
            <a:tailEnd type="none" w="sm" len="sm"/>
          </a:ln>
        </p:spPr>
      </p:pic>
      <p:sp>
        <p:nvSpPr>
          <p:cNvPr id="910" name="Google Shape;910;p62"/>
          <p:cNvSpPr/>
          <p:nvPr/>
        </p:nvSpPr>
        <p:spPr>
          <a:xfrm>
            <a:off x="799601" y="5089837"/>
            <a:ext cx="355078" cy="22060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11" name="Google Shape;911;p62"/>
          <p:cNvSpPr/>
          <p:nvPr/>
        </p:nvSpPr>
        <p:spPr>
          <a:xfrm>
            <a:off x="9329664" y="3792099"/>
            <a:ext cx="1043451" cy="262619"/>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12" name="Google Shape;912;p6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14" name="Google Shape;914;p62"/>
          <p:cNvSpPr/>
          <p:nvPr/>
        </p:nvSpPr>
        <p:spPr>
          <a:xfrm>
            <a:off x="489600" y="1900800"/>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4.帳票の承認依頼</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即時発行</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 name="Google Shape;795;p53">
            <a:extLst>
              <a:ext uri="{FF2B5EF4-FFF2-40B4-BE49-F238E27FC236}">
                <a16:creationId xmlns:a16="http://schemas.microsoft.com/office/drawing/2014/main" id="{865C74EC-FB8B-5F74-C4FA-4D7C4CAA55EE}"/>
              </a:ext>
            </a:extLst>
          </p:cNvPr>
          <p:cNvSpPr txBox="1"/>
          <p:nvPr/>
        </p:nvSpPr>
        <p:spPr>
          <a:xfrm>
            <a:off x="490007" y="1394374"/>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t>１</a:t>
            </a:r>
            <a:r>
              <a:rPr lang="en-US" altLang="ja-JP" dirty="0"/>
              <a:t>.</a:t>
            </a:r>
            <a:r>
              <a:rPr lang="ja-JP" altLang="en-US" dirty="0"/>
              <a:t>「楽楽明細」の導入目的</a:t>
            </a:r>
          </a:p>
          <a:p>
            <a:pPr marL="0" indent="0">
              <a:lnSpc>
                <a:spcPct val="140000"/>
              </a:lnSpc>
              <a:buFont typeface="BIZ UDPGothic"/>
              <a:buNone/>
            </a:pPr>
            <a:r>
              <a:rPr lang="ja-JP" altLang="en-US" dirty="0">
                <a:solidFill>
                  <a:srgbClr val="464646"/>
                </a:solidFill>
              </a:rPr>
              <a:t>２</a:t>
            </a:r>
            <a:r>
              <a:rPr lang="en-US" altLang="ja-JP" dirty="0">
                <a:solidFill>
                  <a:srgbClr val="464646"/>
                </a:solidFill>
              </a:rPr>
              <a:t>.</a:t>
            </a:r>
            <a:r>
              <a:rPr lang="ja-JP" altLang="en-US" dirty="0">
                <a:solidFill>
                  <a:srgbClr val="464646"/>
                </a:solidFill>
              </a:rPr>
              <a:t>基本設定</a:t>
            </a:r>
          </a:p>
          <a:p>
            <a:pPr marL="0" indent="0">
              <a:lnSpc>
                <a:spcPct val="140000"/>
              </a:lnSpc>
              <a:buFont typeface="BIZ UDPGothic"/>
              <a:buNone/>
            </a:pPr>
            <a:r>
              <a:rPr lang="en-US" altLang="ja-JP" dirty="0">
                <a:solidFill>
                  <a:srgbClr val="464646"/>
                </a:solidFill>
              </a:rPr>
              <a:t>3.WEB</a:t>
            </a:r>
            <a:r>
              <a:rPr lang="ja-JP" altLang="en-US" dirty="0">
                <a:solidFill>
                  <a:srgbClr val="464646"/>
                </a:solidFill>
              </a:rPr>
              <a:t>化のご案内</a:t>
            </a:r>
            <a:r>
              <a:rPr lang="en-US" altLang="ja-JP" dirty="0">
                <a:solidFill>
                  <a:srgbClr val="464646"/>
                </a:solidFill>
              </a:rPr>
              <a:t>(</a:t>
            </a:r>
            <a:r>
              <a:rPr lang="ja-JP" altLang="en-US" dirty="0">
                <a:solidFill>
                  <a:srgbClr val="464646"/>
                </a:solidFill>
              </a:rPr>
              <a:t>メールアドレス回収</a:t>
            </a:r>
            <a:r>
              <a:rPr lang="en-US" altLang="ja-JP" dirty="0">
                <a:solidFill>
                  <a:srgbClr val="464646"/>
                </a:solidFill>
              </a:rPr>
              <a:t>)</a:t>
            </a:r>
            <a:endParaRPr lang="ja-JP" altLang="en-US" dirty="0">
              <a:solidFill>
                <a:srgbClr val="464646"/>
              </a:solidFill>
            </a:endParaRPr>
          </a:p>
          <a:p>
            <a:pPr marL="0" indent="0">
              <a:lnSpc>
                <a:spcPct val="140000"/>
              </a:lnSpc>
              <a:buFont typeface="BIZ UDPGothic"/>
              <a:buNone/>
            </a:pPr>
            <a:r>
              <a:rPr lang="en-US" altLang="ja-JP" dirty="0">
                <a:solidFill>
                  <a:srgbClr val="464646"/>
                </a:solidFill>
              </a:rPr>
              <a:t>4.</a:t>
            </a:r>
            <a:r>
              <a:rPr lang="ja-JP" altLang="en-US" dirty="0">
                <a:solidFill>
                  <a:srgbClr val="464646"/>
                </a:solidFill>
              </a:rPr>
              <a:t>帳票の発行に向けて</a:t>
            </a:r>
          </a:p>
          <a:p>
            <a:pPr marL="0" indent="0">
              <a:lnSpc>
                <a:spcPct val="140000"/>
              </a:lnSpc>
              <a:buFont typeface="BIZ UDPGothic"/>
              <a:buNone/>
            </a:pPr>
            <a:r>
              <a:rPr lang="en-US" altLang="ja-JP" dirty="0">
                <a:solidFill>
                  <a:srgbClr val="464646"/>
                </a:solidFill>
              </a:rPr>
              <a:t>5.</a:t>
            </a:r>
            <a:r>
              <a:rPr lang="ja-JP" altLang="en-US" dirty="0">
                <a:solidFill>
                  <a:srgbClr val="464646"/>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6</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979B4E20-1E99-9D93-0A93-7E676C91C0AE}"/>
              </a:ext>
            </a:extLst>
          </p:cNvPr>
          <p:cNvSpPr/>
          <p:nvPr/>
        </p:nvSpPr>
        <p:spPr>
          <a:xfrm>
            <a:off x="-3347176" y="111815"/>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l" rtl="0">
              <a:lnSpc>
                <a:spcPct val="120000"/>
              </a:lnSpc>
              <a:spcBef>
                <a:spcPts val="0"/>
              </a:spcBef>
              <a:spcAft>
                <a:spcPts val="0"/>
              </a:spcAft>
              <a:buClr>
                <a:srgbClr val="000000"/>
              </a:buClr>
              <a:buSzPts val="1350"/>
              <a:buFont typeface="Arial"/>
              <a:buNone/>
            </a:pPr>
            <a:r>
              <a:rPr lang="en-US" altLang="ja-JP" sz="1100" b="0" i="0" u="none" strike="noStrike" cap="none" dirty="0">
                <a:solidFill>
                  <a:srgbClr val="464646"/>
                </a:solidFill>
                <a:latin typeface="BIZ UDPGothic"/>
                <a:ea typeface="BIZ UDPGothic"/>
                <a:cs typeface="BIZ UDPGothic"/>
                <a:sym typeface="BIZ UDPGothic"/>
              </a:rPr>
              <a:t>【</a:t>
            </a:r>
            <a:r>
              <a:rPr lang="ja-JP" altLang="en-US" sz="1100" b="0" i="0" u="none" strike="noStrike" cap="none" dirty="0">
                <a:solidFill>
                  <a:srgbClr val="464646"/>
                </a:solidFill>
                <a:latin typeface="BIZ UDPGothic"/>
                <a:ea typeface="BIZ UDPGothic"/>
                <a:cs typeface="BIZ UDPGothic"/>
                <a:sym typeface="BIZ UDPGothic"/>
              </a:rPr>
              <a:t>修正ご担当者様へ</a:t>
            </a:r>
            <a:r>
              <a:rPr lang="en-US" altLang="ja-JP" sz="1100" b="0" i="0" u="none" strike="noStrike" cap="none" dirty="0">
                <a:solidFill>
                  <a:srgbClr val="464646"/>
                </a:solidFill>
                <a:latin typeface="BIZ UDPGothic"/>
                <a:ea typeface="BIZ UDPGothic"/>
                <a:cs typeface="BIZ UDPGothic"/>
                <a:sym typeface="BIZ UDPGothic"/>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44880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6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60</a:t>
            </a:fld>
            <a:endParaRPr>
              <a:latin typeface="BIZ UDPゴシック" panose="020B0400000000000000" pitchFamily="50" charset="-128"/>
              <a:ea typeface="BIZ UDPゴシック" panose="020B0400000000000000" pitchFamily="50" charset="-128"/>
            </a:endParaRPr>
          </a:p>
        </p:txBody>
      </p:sp>
      <p:sp>
        <p:nvSpPr>
          <p:cNvPr id="920" name="Google Shape;920;p63"/>
          <p:cNvSpPr txBox="1"/>
          <p:nvPr/>
        </p:nvSpPr>
        <p:spPr>
          <a:xfrm>
            <a:off x="489600" y="2488511"/>
            <a:ext cx="9262418"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③確認画面で</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即時発行</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を選択のうえ、</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承認依頼</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　</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921" name="Google Shape;921;p63"/>
          <p:cNvPicPr preferRelativeResize="0"/>
          <p:nvPr/>
        </p:nvPicPr>
        <p:blipFill rotWithShape="1">
          <a:blip r:embed="rId3">
            <a:alphaModFix/>
          </a:blip>
          <a:srcRect/>
          <a:stretch/>
        </p:blipFill>
        <p:spPr>
          <a:xfrm>
            <a:off x="489600" y="2999919"/>
            <a:ext cx="3638387" cy="2652077"/>
          </a:xfrm>
          <a:prstGeom prst="rect">
            <a:avLst/>
          </a:prstGeom>
          <a:noFill/>
          <a:ln w="12700" cap="flat" cmpd="sng">
            <a:solidFill>
              <a:srgbClr val="D2D2D2"/>
            </a:solidFill>
            <a:prstDash val="solid"/>
            <a:round/>
            <a:headEnd type="none" w="sm" len="sm"/>
            <a:tailEnd type="none" w="sm" len="sm"/>
          </a:ln>
        </p:spPr>
      </p:pic>
      <p:sp>
        <p:nvSpPr>
          <p:cNvPr id="922" name="Google Shape;922;p6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24" name="Google Shape;924;p63"/>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4.帳票の承認依頼</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即時発行</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25" name="Google Shape;925;p63"/>
          <p:cNvSpPr/>
          <p:nvPr/>
        </p:nvSpPr>
        <p:spPr>
          <a:xfrm>
            <a:off x="568963" y="3635887"/>
            <a:ext cx="701307" cy="21567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26" name="Google Shape;926;p63"/>
          <p:cNvSpPr/>
          <p:nvPr/>
        </p:nvSpPr>
        <p:spPr>
          <a:xfrm>
            <a:off x="1289844" y="5246911"/>
            <a:ext cx="988292" cy="29433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ADDFD800-2A95-FD2A-2815-6BAD4704E931}"/>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6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61</a:t>
            </a:fld>
            <a:endParaRPr>
              <a:latin typeface="BIZ UDPゴシック" panose="020B0400000000000000" pitchFamily="50" charset="-128"/>
              <a:ea typeface="BIZ UDPゴシック" panose="020B0400000000000000" pitchFamily="50" charset="-128"/>
            </a:endParaRPr>
          </a:p>
        </p:txBody>
      </p:sp>
      <p:sp>
        <p:nvSpPr>
          <p:cNvPr id="932" name="Google Shape;932;p64"/>
          <p:cNvSpPr txBox="1"/>
          <p:nvPr/>
        </p:nvSpPr>
        <p:spPr>
          <a:xfrm>
            <a:off x="489600" y="2486190"/>
            <a:ext cx="52931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①「帳票データ」メニューにて「承認待ち」を選択し、「詳細」をクリックします。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※データが表示されない場合、承認権限の付与がない可能性があります。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933" name="Google Shape;933;p64"/>
          <p:cNvSpPr txBox="1"/>
          <p:nvPr/>
        </p:nvSpPr>
        <p:spPr>
          <a:xfrm>
            <a:off x="6275387" y="2486190"/>
            <a:ext cx="54371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②「帳票データ取込詳細画面」にて内容を確認し、 「承認する」をクリックします。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934" name="Google Shape;934;p64" descr="グラフィカル ユーザー インターフェイス, アプリケーション&#10;&#10;自動的に生成された説明"/>
          <p:cNvPicPr preferRelativeResize="0"/>
          <p:nvPr/>
        </p:nvPicPr>
        <p:blipFill rotWithShape="1">
          <a:blip r:embed="rId3">
            <a:alphaModFix/>
          </a:blip>
          <a:srcRect/>
          <a:stretch/>
        </p:blipFill>
        <p:spPr>
          <a:xfrm>
            <a:off x="489600" y="3248194"/>
            <a:ext cx="3862685" cy="2707204"/>
          </a:xfrm>
          <a:prstGeom prst="rect">
            <a:avLst/>
          </a:prstGeom>
          <a:noFill/>
          <a:ln w="12700" cap="flat" cmpd="sng">
            <a:solidFill>
              <a:srgbClr val="D2D2D2"/>
            </a:solidFill>
            <a:prstDash val="solid"/>
            <a:round/>
            <a:headEnd type="none" w="sm" len="sm"/>
            <a:tailEnd type="none" w="sm" len="sm"/>
          </a:ln>
        </p:spPr>
      </p:pic>
      <p:pic>
        <p:nvPicPr>
          <p:cNvPr id="935" name="Google Shape;935;p64" descr="グラフィカル ユーザー インターフェイス, テキスト, アプリケーション&#10;&#10;自動的に生成された説明"/>
          <p:cNvPicPr preferRelativeResize="0"/>
          <p:nvPr/>
        </p:nvPicPr>
        <p:blipFill rotWithShape="1">
          <a:blip r:embed="rId4">
            <a:alphaModFix/>
          </a:blip>
          <a:srcRect/>
          <a:stretch/>
        </p:blipFill>
        <p:spPr>
          <a:xfrm>
            <a:off x="6275389" y="3212134"/>
            <a:ext cx="5316248" cy="2219795"/>
          </a:xfrm>
          <a:prstGeom prst="rect">
            <a:avLst/>
          </a:prstGeom>
          <a:noFill/>
          <a:ln w="12700" cap="flat" cmpd="sng">
            <a:solidFill>
              <a:srgbClr val="D2D2D2"/>
            </a:solidFill>
            <a:prstDash val="solid"/>
            <a:round/>
            <a:headEnd type="none" w="sm" len="sm"/>
            <a:tailEnd type="none" w="sm" len="sm"/>
          </a:ln>
        </p:spPr>
      </p:pic>
      <p:sp>
        <p:nvSpPr>
          <p:cNvPr id="936" name="Google Shape;936;p64"/>
          <p:cNvSpPr/>
          <p:nvPr/>
        </p:nvSpPr>
        <p:spPr>
          <a:xfrm>
            <a:off x="786591" y="5518196"/>
            <a:ext cx="355078" cy="22060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37" name="Google Shape;937;p64"/>
          <p:cNvSpPr/>
          <p:nvPr/>
        </p:nvSpPr>
        <p:spPr>
          <a:xfrm>
            <a:off x="8706883" y="4369285"/>
            <a:ext cx="879066" cy="26395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38" name="Google Shape;938;p6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40" name="Google Shape;940;p64"/>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5.帳票の承認（即時発行）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DCE0FC56-A111-77D7-EDA3-8BEA44E79BB1}"/>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65"/>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62</a:t>
            </a:fld>
            <a:endParaRPr>
              <a:latin typeface="BIZ UDPゴシック" panose="020B0400000000000000" pitchFamily="50" charset="-128"/>
              <a:ea typeface="BIZ UDPゴシック" panose="020B0400000000000000" pitchFamily="50" charset="-128"/>
            </a:endParaRPr>
          </a:p>
        </p:txBody>
      </p:sp>
      <p:sp>
        <p:nvSpPr>
          <p:cNvPr id="946" name="Google Shape;946;p65"/>
          <p:cNvSpPr txBox="1"/>
          <p:nvPr/>
        </p:nvSpPr>
        <p:spPr>
          <a:xfrm>
            <a:off x="489600" y="2423357"/>
            <a:ext cx="76391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③確認画面で</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即時発行</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が選択されていることを確認し、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947" name="Google Shape;947;p65"/>
          <p:cNvPicPr preferRelativeResize="0"/>
          <p:nvPr/>
        </p:nvPicPr>
        <p:blipFill rotWithShape="1">
          <a:blip r:embed="rId3">
            <a:alphaModFix/>
          </a:blip>
          <a:srcRect r="1739"/>
          <a:stretch/>
        </p:blipFill>
        <p:spPr>
          <a:xfrm>
            <a:off x="489600" y="2869611"/>
            <a:ext cx="3170019" cy="2307108"/>
          </a:xfrm>
          <a:prstGeom prst="rect">
            <a:avLst/>
          </a:prstGeom>
          <a:noFill/>
          <a:ln w="12700">
            <a:solidFill>
              <a:srgbClr val="D2D2D2"/>
            </a:solidFill>
          </a:ln>
        </p:spPr>
      </p:pic>
      <p:sp>
        <p:nvSpPr>
          <p:cNvPr id="948" name="Google Shape;948;p65"/>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50" name="Google Shape;950;p65"/>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5.帳票の承認</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即時発行</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51" name="Google Shape;951;p65"/>
          <p:cNvSpPr/>
          <p:nvPr/>
        </p:nvSpPr>
        <p:spPr>
          <a:xfrm>
            <a:off x="548689" y="3405673"/>
            <a:ext cx="701307" cy="21567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52" name="Google Shape;952;p65"/>
          <p:cNvSpPr/>
          <p:nvPr/>
        </p:nvSpPr>
        <p:spPr>
          <a:xfrm>
            <a:off x="1130751" y="4802672"/>
            <a:ext cx="988292" cy="29433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53" name="Google Shape;953;p65"/>
          <p:cNvSpPr txBox="1"/>
          <p:nvPr/>
        </p:nvSpPr>
        <p:spPr>
          <a:xfrm>
            <a:off x="489600" y="5426577"/>
            <a:ext cx="763910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④テスト用の顧客に登録したメールアドレス宛に、「帳票公開のお知らせ」メールが届きます。</a:t>
            </a:r>
            <a:endParaRPr sz="1200" dirty="0">
              <a:solidFill>
                <a:srgbClr val="464646"/>
              </a:solidFill>
              <a:latin typeface="BIZ UDPゴシック" panose="020B0400000000000000" pitchFamily="50" charset="-128"/>
              <a:ea typeface="BIZ UDPゴシック" panose="020B0400000000000000" pitchFamily="50" charset="-128"/>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メール内のURLにアクセスし、ログインIDとパスワードを入力します。</a:t>
            </a:r>
            <a:endParaRPr sz="1200" dirty="0">
              <a:solidFill>
                <a:srgbClr val="464646"/>
              </a:solidFill>
              <a:latin typeface="BIZ UDPゴシック" panose="020B0400000000000000" pitchFamily="50" charset="-128"/>
              <a:ea typeface="BIZ UDPゴシック" panose="020B0400000000000000" pitchFamily="50" charset="-128"/>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「明細の確認」タブに帳票が表示されているので、ダウンロードのうえ帳票の確認をしてください。</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B71C75D4-9481-61D1-DC3F-EAB978E77D64}"/>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テスト用顧客データを利用してテストする方法</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6"/>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t>帳票発行テスト</a:t>
            </a:r>
            <a:endParaRPr dirty="0"/>
          </a:p>
        </p:txBody>
      </p:sp>
      <p:sp>
        <p:nvSpPr>
          <p:cNvPr id="960" name="Google Shape;960;p6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63</a:t>
            </a:fld>
            <a:endParaRPr/>
          </a:p>
        </p:txBody>
      </p:sp>
      <p:graphicFrame>
        <p:nvGraphicFramePr>
          <p:cNvPr id="962" name="Google Shape;962;p66"/>
          <p:cNvGraphicFramePr/>
          <p:nvPr>
            <p:extLst>
              <p:ext uri="{D42A27DB-BD31-4B8C-83A1-F6EECF244321}">
                <p14:modId xmlns:p14="http://schemas.microsoft.com/office/powerpoint/2010/main" val="4136072416"/>
              </p:ext>
            </p:extLst>
          </p:nvPr>
        </p:nvGraphicFramePr>
        <p:xfrm>
          <a:off x="489600" y="1910092"/>
          <a:ext cx="7324450" cy="4243600"/>
        </p:xfrm>
        <a:graphic>
          <a:graphicData uri="http://schemas.openxmlformats.org/drawingml/2006/table">
            <a:tbl>
              <a:tblPr firstRow="1" bandRow="1">
                <a:noFill/>
              </a:tblPr>
              <a:tblGrid>
                <a:gridCol w="5139750">
                  <a:extLst>
                    <a:ext uri="{9D8B030D-6E8A-4147-A177-3AD203B41FA5}">
                      <a16:colId xmlns:a16="http://schemas.microsoft.com/office/drawing/2014/main" val="20000"/>
                    </a:ext>
                  </a:extLst>
                </a:gridCol>
                <a:gridCol w="2184700">
                  <a:extLst>
                    <a:ext uri="{9D8B030D-6E8A-4147-A177-3AD203B41FA5}">
                      <a16:colId xmlns:a16="http://schemas.microsoft.com/office/drawing/2014/main" val="20001"/>
                    </a:ext>
                  </a:extLst>
                </a:gridCol>
              </a:tblGrid>
              <a:tr h="482050">
                <a:tc>
                  <a:txBody>
                    <a:bodyPr/>
                    <a:lstStyle/>
                    <a:p>
                      <a:pPr marL="0" marR="0" lvl="0" indent="0" algn="ctr" rtl="0">
                        <a:lnSpc>
                          <a:spcPct val="120000"/>
                        </a:lnSpc>
                        <a:spcBef>
                          <a:spcPts val="0"/>
                        </a:spcBef>
                        <a:spcAft>
                          <a:spcPts val="0"/>
                        </a:spcAft>
                        <a:buNone/>
                      </a:pPr>
                      <a:r>
                        <a:rPr lang="ja-JP" sz="1400" u="none" strike="noStrike" cap="none" dirty="0">
                          <a:latin typeface="BIZ UDPゴシック" panose="020B0400000000000000" pitchFamily="50" charset="-128"/>
                          <a:ea typeface="BIZ UDPゴシック" panose="020B0400000000000000" pitchFamily="50" charset="-128"/>
                          <a:cs typeface="Arial"/>
                          <a:sym typeface="Arial"/>
                        </a:rPr>
                        <a:t>実施内容</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tcPr>
                </a:tc>
                <a:tc>
                  <a:txBody>
                    <a:bodyPr/>
                    <a:lstStyle/>
                    <a:p>
                      <a:pPr marL="0" marR="0" lvl="0" indent="0" algn="ctr" rtl="0">
                        <a:lnSpc>
                          <a:spcPct val="120000"/>
                        </a:lnSpc>
                        <a:spcBef>
                          <a:spcPts val="0"/>
                        </a:spcBef>
                        <a:spcAft>
                          <a:spcPts val="0"/>
                        </a:spcAft>
                        <a:buClr>
                          <a:srgbClr val="000000"/>
                        </a:buClr>
                        <a:buSzPts val="1400"/>
                        <a:buFont typeface="Arial"/>
                        <a:buNone/>
                      </a:pPr>
                      <a:r>
                        <a:rPr lang="ja-JP" sz="1400" u="none" strike="noStrike" cap="none">
                          <a:latin typeface="BIZ UDPゴシック" panose="020B0400000000000000" pitchFamily="50" charset="-128"/>
                          <a:ea typeface="BIZ UDPゴシック" panose="020B0400000000000000" pitchFamily="50" charset="-128"/>
                          <a:cs typeface="Arial"/>
                          <a:sym typeface="Arial"/>
                        </a:rPr>
                        <a:t>該当ページ</a:t>
                      </a:r>
                      <a:endParaRPr sz="140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tcPr>
                </a:tc>
                <a:extLst>
                  <a:ext uri="{0D108BD9-81ED-4DB2-BD59-A6C34878D82A}">
                    <a16:rowId xmlns:a16="http://schemas.microsoft.com/office/drawing/2014/main" val="10000"/>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1. テスト用帳票データを用意する</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chemeClr val="dk1"/>
                        </a:buClr>
                        <a:buSzPts val="1400"/>
                        <a:buFont typeface="Arial"/>
                        <a:buNone/>
                      </a:pP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p</a:t>
                      </a:r>
                      <a:r>
                        <a:rPr lang="ja-JP" altLang="en-US"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2. 帳票データを</a:t>
                      </a:r>
                      <a:r>
                        <a:rPr lang="ja-JP" altLang="en-US"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楽楽明細</a:t>
                      </a:r>
                      <a:r>
                        <a:rPr lang="ja-JP" altLang="en-US"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に取</a:t>
                      </a:r>
                      <a:r>
                        <a:rPr lang="ja-JP" altLang="en-US"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り</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込む</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chemeClr val="dk1"/>
                        </a:buClr>
                        <a:buSzPts val="1400"/>
                        <a:buFont typeface="Arial"/>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 【CSV取込の場合】 </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chemeClr val="dk1"/>
                        </a:buClr>
                        <a:buSzPts val="1400"/>
                        <a:buFont typeface="Arial"/>
                        <a:buNone/>
                      </a:pP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p</a:t>
                      </a:r>
                      <a:r>
                        <a:rPr lang="ja-JP" altLang="en-US"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〇～〇</a:t>
                      </a:r>
                      <a:endParaRPr lang="ja-JP" altLang="en-US"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 【PDF取込の場合】 </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chemeClr val="dk1"/>
                        </a:buClr>
                        <a:buSzPts val="1400"/>
                        <a:buFont typeface="Arial"/>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p〇～〇</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3. 帳票の承認依頼</a:t>
                      </a: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予約発行</a:t>
                      </a: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rgbClr val="000000"/>
                        </a:buClr>
                        <a:buSzPts val="1800"/>
                        <a:buFont typeface="Arial"/>
                        <a:buNone/>
                      </a:pPr>
                      <a:r>
                        <a:rPr lang="ja-JP" sz="1400" b="0" u="none" strike="noStrike" cap="none" dirty="0">
                          <a:latin typeface="BIZ UDPゴシック" panose="020B0400000000000000" pitchFamily="50" charset="-128"/>
                          <a:ea typeface="BIZ UDPゴシック" panose="020B0400000000000000" pitchFamily="50" charset="-128"/>
                        </a:rPr>
                        <a:t>p〇～〇</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4. 帳票の承認</a:t>
                      </a: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予約発行</a:t>
                      </a:r>
                      <a:r>
                        <a:rPr lang="en-US" alt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a:t>
                      </a: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 </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rgbClr val="000000"/>
                        </a:buClr>
                        <a:buSzPts val="1800"/>
                        <a:buFont typeface="Arial"/>
                        <a:buNone/>
                      </a:pPr>
                      <a:r>
                        <a:rPr lang="ja-JP" sz="1400" b="0" u="none" strike="noStrike" cap="none" dirty="0">
                          <a:latin typeface="BIZ UDPゴシック" panose="020B0400000000000000" pitchFamily="50" charset="-128"/>
                          <a:ea typeface="BIZ UDPゴシック" panose="020B0400000000000000" pitchFamily="50" charset="-128"/>
                        </a:rPr>
                        <a:t>p〇～〇</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５. 帳票の確認</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rgbClr val="000000"/>
                        </a:buClr>
                        <a:buSzPts val="1800"/>
                        <a:buFont typeface="Arial"/>
                        <a:buNone/>
                      </a:pPr>
                      <a:r>
                        <a:rPr lang="ja-JP" sz="1400" b="0" u="none" strike="noStrike" cap="none" dirty="0">
                          <a:latin typeface="BIZ UDPゴシック" panose="020B0400000000000000" pitchFamily="50" charset="-128"/>
                          <a:ea typeface="BIZ UDPゴシック" panose="020B0400000000000000" pitchFamily="50" charset="-128"/>
                        </a:rPr>
                        <a:t>p〇～〇</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r h="417950">
                <a:tc>
                  <a:txBody>
                    <a:bodyPr/>
                    <a:lstStyle/>
                    <a:p>
                      <a:pPr marL="0" marR="0" lvl="0" indent="0" algn="l" rtl="0">
                        <a:lnSpc>
                          <a:spcPct val="120000"/>
                        </a:lnSpc>
                        <a:spcBef>
                          <a:spcPts val="0"/>
                        </a:spcBef>
                        <a:spcAft>
                          <a:spcPts val="0"/>
                        </a:spcAft>
                        <a:buNone/>
                      </a:pPr>
                      <a:r>
                        <a:rPr lang="ja-JP" sz="1400" b="0" u="none" strike="noStrike" cap="none">
                          <a:solidFill>
                            <a:schemeClr val="dk1"/>
                          </a:solidFill>
                          <a:latin typeface="BIZ UDPゴシック" panose="020B0400000000000000" pitchFamily="50" charset="-128"/>
                          <a:ea typeface="BIZ UDPゴシック" panose="020B0400000000000000" pitchFamily="50" charset="-128"/>
                          <a:cs typeface="Arial"/>
                          <a:sym typeface="Arial"/>
                        </a:rPr>
                        <a:t>６.帳票の予約発行取消</a:t>
                      </a:r>
                      <a:endParaRPr sz="140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rgbClr val="000000"/>
                        </a:buClr>
                        <a:buSzPts val="1800"/>
                        <a:buFont typeface="Arial"/>
                        <a:buNone/>
                      </a:pPr>
                      <a:r>
                        <a:rPr lang="ja-JP" sz="1400" b="0" u="none" strike="noStrike" cap="none" dirty="0">
                          <a:latin typeface="BIZ UDPゴシック" panose="020B0400000000000000" pitchFamily="50" charset="-128"/>
                          <a:ea typeface="BIZ UDPゴシック" panose="020B0400000000000000" pitchFamily="50" charset="-128"/>
                        </a:rPr>
                        <a:t>p〇～〇</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r h="417950">
                <a:tc>
                  <a:txBody>
                    <a:bodyPr/>
                    <a:lstStyle/>
                    <a:p>
                      <a:pPr marL="0" marR="0" lvl="0" indent="0" algn="l" rtl="0">
                        <a:lnSpc>
                          <a:spcPct val="120000"/>
                        </a:lnSpc>
                        <a:spcBef>
                          <a:spcPts val="0"/>
                        </a:spcBef>
                        <a:spcAft>
                          <a:spcPts val="0"/>
                        </a:spcAft>
                        <a:buNone/>
                      </a:pPr>
                      <a:r>
                        <a:rPr lang="ja-JP"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rPr>
                        <a:t>7.帳票の削除</a:t>
                      </a:r>
                      <a:endParaRPr sz="1400" dirty="0">
                        <a:latin typeface="BIZ UDPゴシック" panose="020B0400000000000000" pitchFamily="50" charset="-128"/>
                        <a:ea typeface="BIZ UDPゴシック" panose="020B0400000000000000" pitchFamily="50" charset="-128"/>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rgbClr val="F4F9F1"/>
                    </a:solidFill>
                  </a:tcPr>
                </a:tc>
                <a:tc>
                  <a:txBody>
                    <a:bodyPr/>
                    <a:lstStyle/>
                    <a:p>
                      <a:pPr marL="0" marR="0" lvl="0" indent="0" algn="ctr" rtl="0">
                        <a:lnSpc>
                          <a:spcPct val="120000"/>
                        </a:lnSpc>
                        <a:spcBef>
                          <a:spcPts val="0"/>
                        </a:spcBef>
                        <a:spcAft>
                          <a:spcPts val="0"/>
                        </a:spcAft>
                        <a:buClr>
                          <a:srgbClr val="000000"/>
                        </a:buClr>
                        <a:buSzPts val="1800"/>
                        <a:buFont typeface="Arial"/>
                        <a:buNone/>
                      </a:pPr>
                      <a:r>
                        <a:rPr lang="ja-JP" sz="1400" b="0" u="none" strike="noStrike" cap="none" dirty="0">
                          <a:latin typeface="BIZ UDPゴシック" panose="020B0400000000000000" pitchFamily="50" charset="-128"/>
                          <a:ea typeface="BIZ UDPゴシック" panose="020B0400000000000000" pitchFamily="50" charset="-128"/>
                        </a:rPr>
                        <a:t>p〇～〇</a:t>
                      </a:r>
                      <a:endParaRPr sz="1400" b="0" u="none" strike="noStrike" cap="none" dirty="0">
                        <a:solidFill>
                          <a:schemeClr val="dk1"/>
                        </a:solidFill>
                        <a:latin typeface="BIZ UDPゴシック" panose="020B0400000000000000" pitchFamily="50" charset="-128"/>
                        <a:ea typeface="BIZ UDPゴシック" panose="020B0400000000000000" pitchFamily="50" charset="-128"/>
                        <a:cs typeface="Arial"/>
                        <a:sym typeface="Arial"/>
                      </a:endParaRPr>
                    </a:p>
                  </a:txBody>
                  <a:tcPr marL="0" marR="0" marT="36000" marB="0" anchor="ctr">
                    <a:lnL w="12700" cap="flat" cmpd="sng">
                      <a:solidFill>
                        <a:srgbClr val="D2D2D2"/>
                      </a:solidFill>
                      <a:prstDash val="solid"/>
                      <a:round/>
                      <a:headEnd type="none" w="sm" len="sm"/>
                      <a:tailEnd type="none" w="sm" len="sm"/>
                    </a:lnL>
                    <a:lnR w="12700" cap="flat" cmpd="sng">
                      <a:solidFill>
                        <a:srgbClr val="D2D2D2"/>
                      </a:solidFill>
                      <a:prstDash val="solid"/>
                      <a:round/>
                      <a:headEnd type="none" w="sm" len="sm"/>
                      <a:tailEnd type="none" w="sm" len="sm"/>
                    </a:lnR>
                    <a:lnT w="12700" cap="flat" cmpd="sng">
                      <a:solidFill>
                        <a:srgbClr val="D2D2D2"/>
                      </a:solidFill>
                      <a:prstDash val="solid"/>
                      <a:round/>
                      <a:headEnd type="none" w="sm" len="sm"/>
                      <a:tailEnd type="none" w="sm" len="sm"/>
                    </a:lnT>
                    <a:lnB w="12700" cap="flat" cmpd="sng">
                      <a:solidFill>
                        <a:srgbClr val="D2D2D2"/>
                      </a:solidFill>
                      <a:prstDash val="solid"/>
                      <a:round/>
                      <a:headEnd type="none" w="sm" len="sm"/>
                      <a:tailEnd type="none" w="sm" len="sm"/>
                    </a:lnB>
                    <a:solidFill>
                      <a:schemeClr val="bg1"/>
                    </a:solidFill>
                  </a:tcPr>
                </a:tc>
                <a:extLst>
                  <a:ext uri="{0D108BD9-81ED-4DB2-BD59-A6C34878D82A}">
                    <a16:rowId xmlns:a16="http://schemas.microsoft.com/office/drawing/2014/main" val="10009"/>
                  </a:ext>
                </a:extLst>
              </a:tr>
            </a:tbl>
          </a:graphicData>
        </a:graphic>
      </p:graphicFrame>
      <p:sp>
        <p:nvSpPr>
          <p:cNvPr id="2" name="Google Shape;795;p53">
            <a:extLst>
              <a:ext uri="{FF2B5EF4-FFF2-40B4-BE49-F238E27FC236}">
                <a16:creationId xmlns:a16="http://schemas.microsoft.com/office/drawing/2014/main" id="{F0F297BC-8155-6435-854F-4BA188E5E445}"/>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6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69" name="Google Shape;969;p6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64</a:t>
            </a:fld>
            <a:endParaRPr>
              <a:latin typeface="BIZ UDPゴシック" panose="020B0400000000000000" pitchFamily="50" charset="-128"/>
              <a:ea typeface="BIZ UDPゴシック" panose="020B0400000000000000" pitchFamily="50" charset="-128"/>
            </a:endParaRPr>
          </a:p>
        </p:txBody>
      </p:sp>
      <p:sp>
        <p:nvSpPr>
          <p:cNvPr id="971" name="Google Shape;971;p67"/>
          <p:cNvSpPr txBox="1"/>
          <p:nvPr/>
        </p:nvSpPr>
        <p:spPr>
          <a:xfrm>
            <a:off x="489600" y="2509421"/>
            <a:ext cx="5034204" cy="1213504"/>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400"/>
              <a:buFont typeface="Arial"/>
              <a:buNone/>
            </a:pPr>
            <a:r>
              <a:rPr lang="ja-JP" sz="14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【CSV取込の場合】</a:t>
            </a:r>
            <a:endParaRPr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貴社基幹システムなどから出力した帳票CSVデータをご用意ください。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顧客コード部分は実際の顧客コードのままで問題ございません。</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72" name="Google Shape;972;p67"/>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1.テスト用帳票データを用意する</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973" name="Google Shape;973;p67"/>
          <p:cNvPicPr preferRelativeResize="0"/>
          <p:nvPr/>
        </p:nvPicPr>
        <p:blipFill rotWithShape="1">
          <a:blip r:embed="rId3">
            <a:alphaModFix/>
          </a:blip>
          <a:srcRect l="1008" t="808" r="511" b="55207"/>
          <a:stretch/>
        </p:blipFill>
        <p:spPr>
          <a:xfrm>
            <a:off x="489600" y="3760231"/>
            <a:ext cx="3929430" cy="1035994"/>
          </a:xfrm>
          <a:prstGeom prst="rect">
            <a:avLst/>
          </a:prstGeom>
          <a:noFill/>
          <a:ln w="12700" cap="flat" cmpd="sng">
            <a:solidFill>
              <a:srgbClr val="D2D2D2"/>
            </a:solidFill>
            <a:prstDash val="solid"/>
            <a:round/>
            <a:headEnd type="none" w="sm" len="sm"/>
            <a:tailEnd type="none" w="sm" len="sm"/>
          </a:ln>
        </p:spPr>
      </p:pic>
      <p:sp>
        <p:nvSpPr>
          <p:cNvPr id="974" name="Google Shape;974;p67"/>
          <p:cNvSpPr txBox="1"/>
          <p:nvPr/>
        </p:nvSpPr>
        <p:spPr>
          <a:xfrm>
            <a:off x="6275388" y="2509421"/>
            <a:ext cx="5437185" cy="3509685"/>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400"/>
              <a:buFont typeface="Arial"/>
              <a:buNone/>
            </a:pPr>
            <a:r>
              <a:rPr lang="ja-JP" sz="14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【PDF取込の場合】</a:t>
            </a: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endParaRPr sz="11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貴社基幹システムなどから出力した帳票PDFファイルをご用意ください。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ファイル名に含まれている顧客コードを読み取って、</a:t>
            </a:r>
            <a:endPar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顧客マスタと紐づける運用の場合、</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顧客コード部分は実際の顧客コードのままで問題ございません。</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一例</a:t>
            </a:r>
            <a:r>
              <a:rPr lang="en-US" altLang="ja-JP" sz="1200"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元々の顧客コード　　　　　　　：12345</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altLang="ja-JP" sz="1200" b="0" i="0" u="none" strike="noStrike" cap="none" dirty="0">
                <a:solidFill>
                  <a:schemeClr val="bg1"/>
                </a:solidFill>
                <a:latin typeface="BIZ UDPゴシック" panose="020B0400000000000000" pitchFamily="50" charset="-128"/>
                <a:ea typeface="BIZ UDPゴシック" panose="020B0400000000000000" pitchFamily="50" charset="-128"/>
                <a:sym typeface="Arial"/>
              </a:rPr>
              <a:t>一例</a:t>
            </a:r>
            <a:r>
              <a:rPr lang="en-US" altLang="ja-JP" sz="1200" dirty="0">
                <a:solidFill>
                  <a:schemeClr val="bg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ファイル名ルール　　　　　　　 ：顧客コード_任意のファイル名　の場合</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▼ファイル名</a:t>
            </a:r>
            <a:endParaRPr sz="1200" dirty="0">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12345_20220624_株式会社テスト_請求書.pdf</a:t>
            </a:r>
            <a:endParaRPr sz="1200" dirty="0">
              <a:latin typeface="BIZ UDPゴシック" panose="020B0400000000000000" pitchFamily="50" charset="-128"/>
              <a:ea typeface="BIZ UDPゴシック" panose="020B0400000000000000" pitchFamily="50" charset="-128"/>
            </a:endParaRPr>
          </a:p>
        </p:txBody>
      </p:sp>
      <p:sp>
        <p:nvSpPr>
          <p:cNvPr id="5" name="Google Shape;795;p53">
            <a:extLst>
              <a:ext uri="{FF2B5EF4-FFF2-40B4-BE49-F238E27FC236}">
                <a16:creationId xmlns:a16="http://schemas.microsoft.com/office/drawing/2014/main" id="{604E09EA-7D31-45F5-0015-BE91AF1BD79C}"/>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2" name="Google Shape;936;p64">
            <a:extLst>
              <a:ext uri="{FF2B5EF4-FFF2-40B4-BE49-F238E27FC236}">
                <a16:creationId xmlns:a16="http://schemas.microsoft.com/office/drawing/2014/main" id="{9B7AF0B0-B716-6582-61E6-8E0D512C53B7}"/>
              </a:ext>
            </a:extLst>
          </p:cNvPr>
          <p:cNvSpPr/>
          <p:nvPr/>
        </p:nvSpPr>
        <p:spPr>
          <a:xfrm>
            <a:off x="547688" y="3932975"/>
            <a:ext cx="735805" cy="832406"/>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68"/>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81" name="Google Shape;981;p6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65</a:t>
            </a:fld>
            <a:endParaRPr>
              <a:latin typeface="BIZ UDPゴシック" panose="020B0400000000000000" pitchFamily="50" charset="-128"/>
              <a:ea typeface="BIZ UDPゴシック" panose="020B0400000000000000" pitchFamily="50" charset="-128"/>
            </a:endParaRPr>
          </a:p>
        </p:txBody>
      </p:sp>
      <p:sp>
        <p:nvSpPr>
          <p:cNvPr id="983" name="Google Shape;983;p68"/>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２.帳票データを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84" name="Google Shape;984;p68"/>
          <p:cNvSpPr txBox="1"/>
          <p:nvPr/>
        </p:nvSpPr>
        <p:spPr>
          <a:xfrm>
            <a:off x="489600" y="2546728"/>
            <a:ext cx="5474471"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①メニュー＞帳票データにて、「帳票データCSV一括取込」をクリックします。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85" name="Google Shape;985;p68"/>
          <p:cNvSpPr txBox="1"/>
          <p:nvPr/>
        </p:nvSpPr>
        <p:spPr>
          <a:xfrm>
            <a:off x="6288928" y="2546727"/>
            <a:ext cx="4888423" cy="72987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②発行方法の選択画面で「新規発行」を選択し、</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次へ</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※複数の帳票レイアウトを設定している場合は帳票種別を選択後、</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この画面を表示します。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986" name="Google Shape;986;p68"/>
          <p:cNvPicPr preferRelativeResize="0"/>
          <p:nvPr/>
        </p:nvPicPr>
        <p:blipFill rotWithShape="1">
          <a:blip r:embed="rId3">
            <a:alphaModFix/>
          </a:blip>
          <a:srcRect l="351" t="1768" r="37094" b="1061"/>
          <a:stretch/>
        </p:blipFill>
        <p:spPr>
          <a:xfrm>
            <a:off x="489600" y="3359150"/>
            <a:ext cx="5110094" cy="2339053"/>
          </a:xfrm>
          <a:prstGeom prst="rect">
            <a:avLst/>
          </a:prstGeom>
          <a:noFill/>
          <a:ln w="12700" cap="flat" cmpd="sng">
            <a:solidFill>
              <a:srgbClr val="D2D2D2"/>
            </a:solidFill>
            <a:prstDash val="solid"/>
            <a:round/>
            <a:headEnd type="none" w="sm" len="sm"/>
            <a:tailEnd type="none" w="sm" len="sm"/>
          </a:ln>
        </p:spPr>
      </p:pic>
      <p:pic>
        <p:nvPicPr>
          <p:cNvPr id="987" name="Google Shape;987;p68"/>
          <p:cNvPicPr preferRelativeResize="0"/>
          <p:nvPr/>
        </p:nvPicPr>
        <p:blipFill rotWithShape="1">
          <a:blip r:embed="rId4">
            <a:alphaModFix/>
          </a:blip>
          <a:srcRect l="379" t="805" r="34620" b="866"/>
          <a:stretch/>
        </p:blipFill>
        <p:spPr>
          <a:xfrm>
            <a:off x="6288928" y="3359150"/>
            <a:ext cx="4499670" cy="2949575"/>
          </a:xfrm>
          <a:prstGeom prst="rect">
            <a:avLst/>
          </a:prstGeom>
          <a:noFill/>
          <a:ln w="12700" cap="flat" cmpd="sng">
            <a:solidFill>
              <a:srgbClr val="D2D2D2"/>
            </a:solidFill>
            <a:prstDash val="solid"/>
            <a:round/>
            <a:headEnd type="none" w="sm" len="sm"/>
            <a:tailEnd type="none" w="sm" len="sm"/>
          </a:ln>
        </p:spPr>
      </p:pic>
      <p:sp>
        <p:nvSpPr>
          <p:cNvPr id="4" name="Google Shape;795;p53">
            <a:extLst>
              <a:ext uri="{FF2B5EF4-FFF2-40B4-BE49-F238E27FC236}">
                <a16:creationId xmlns:a16="http://schemas.microsoft.com/office/drawing/2014/main" id="{B902B625-7E90-76DD-BAC5-172498DBDAFD}"/>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3" name="Google Shape;936;p64">
            <a:extLst>
              <a:ext uri="{FF2B5EF4-FFF2-40B4-BE49-F238E27FC236}">
                <a16:creationId xmlns:a16="http://schemas.microsoft.com/office/drawing/2014/main" id="{983B9CE8-1176-E742-C38E-3E0751394E4D}"/>
              </a:ext>
            </a:extLst>
          </p:cNvPr>
          <p:cNvSpPr/>
          <p:nvPr/>
        </p:nvSpPr>
        <p:spPr>
          <a:xfrm>
            <a:off x="4395805" y="4179148"/>
            <a:ext cx="1000108" cy="15472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5" name="Google Shape;936;p64">
            <a:extLst>
              <a:ext uri="{FF2B5EF4-FFF2-40B4-BE49-F238E27FC236}">
                <a16:creationId xmlns:a16="http://schemas.microsoft.com/office/drawing/2014/main" id="{74CAE773-BB12-EBD0-D6E8-3F868118F767}"/>
              </a:ext>
            </a:extLst>
          </p:cNvPr>
          <p:cNvSpPr/>
          <p:nvPr/>
        </p:nvSpPr>
        <p:spPr>
          <a:xfrm>
            <a:off x="7116145" y="4451313"/>
            <a:ext cx="496235" cy="135928"/>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6" name="Google Shape;936;p64">
            <a:extLst>
              <a:ext uri="{FF2B5EF4-FFF2-40B4-BE49-F238E27FC236}">
                <a16:creationId xmlns:a16="http://schemas.microsoft.com/office/drawing/2014/main" id="{C27EFDDA-5B80-8A54-6449-7D915CC7194E}"/>
              </a:ext>
            </a:extLst>
          </p:cNvPr>
          <p:cNvSpPr/>
          <p:nvPr/>
        </p:nvSpPr>
        <p:spPr>
          <a:xfrm>
            <a:off x="6315905" y="5127588"/>
            <a:ext cx="780220" cy="156406"/>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6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994" name="Google Shape;994;p69"/>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66</a:t>
            </a:fld>
            <a:endParaRPr>
              <a:latin typeface="BIZ UDPゴシック" panose="020B0400000000000000" pitchFamily="50" charset="-128"/>
              <a:ea typeface="BIZ UDPゴシック" panose="020B0400000000000000" pitchFamily="50" charset="-128"/>
            </a:endParaRPr>
          </a:p>
        </p:txBody>
      </p:sp>
      <p:sp>
        <p:nvSpPr>
          <p:cNvPr id="996" name="Google Shape;996;p69"/>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２.帳票データを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997" name="Google Shape;997;p69"/>
          <p:cNvSpPr txBox="1"/>
          <p:nvPr/>
        </p:nvSpPr>
        <p:spPr>
          <a:xfrm>
            <a:off x="489600" y="2546728"/>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③</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をクリックして取り込むファイルを選択し、</a:t>
            </a:r>
            <a:endPar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次へ</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ファイルを選択</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のボタンは</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参照</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の場合もあります。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998" name="Google Shape;998;p69"/>
          <p:cNvSpPr txBox="1"/>
          <p:nvPr/>
        </p:nvSpPr>
        <p:spPr>
          <a:xfrm>
            <a:off x="6288928" y="2546727"/>
            <a:ext cx="4888423" cy="31320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④取込内容を確認し、問題がなければ</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一括取込</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をクリックしてください。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999" name="Google Shape;999;p69"/>
          <p:cNvPicPr preferRelativeResize="0"/>
          <p:nvPr/>
        </p:nvPicPr>
        <p:blipFill rotWithShape="1">
          <a:blip r:embed="rId3">
            <a:alphaModFix/>
          </a:blip>
          <a:srcRect l="299" t="953" r="396" b="1036"/>
          <a:stretch/>
        </p:blipFill>
        <p:spPr>
          <a:xfrm>
            <a:off x="489600" y="3592064"/>
            <a:ext cx="5215391" cy="1741281"/>
          </a:xfrm>
          <a:prstGeom prst="rect">
            <a:avLst/>
          </a:prstGeom>
          <a:noFill/>
          <a:ln w="12700" cap="flat" cmpd="sng">
            <a:solidFill>
              <a:srgbClr val="D2D2D2"/>
            </a:solidFill>
            <a:prstDash val="solid"/>
            <a:round/>
            <a:headEnd type="none" w="sm" len="sm"/>
            <a:tailEnd type="none" w="sm" len="sm"/>
          </a:ln>
        </p:spPr>
      </p:pic>
      <p:pic>
        <p:nvPicPr>
          <p:cNvPr id="1000" name="Google Shape;1000;p69"/>
          <p:cNvPicPr preferRelativeResize="0"/>
          <p:nvPr/>
        </p:nvPicPr>
        <p:blipFill rotWithShape="1">
          <a:blip r:embed="rId4">
            <a:alphaModFix/>
          </a:blip>
          <a:srcRect l="195" t="745" r="271" b="745"/>
          <a:stretch/>
        </p:blipFill>
        <p:spPr>
          <a:xfrm>
            <a:off x="6288928" y="3592064"/>
            <a:ext cx="5075692" cy="1932269"/>
          </a:xfrm>
          <a:prstGeom prst="rect">
            <a:avLst/>
          </a:prstGeom>
          <a:noFill/>
          <a:ln w="12700" cap="flat" cmpd="sng">
            <a:solidFill>
              <a:srgbClr val="D2D2D2"/>
            </a:solidFill>
            <a:prstDash val="solid"/>
            <a:round/>
            <a:headEnd type="none" w="sm" len="sm"/>
            <a:tailEnd type="none" w="sm" len="sm"/>
          </a:ln>
        </p:spPr>
      </p:pic>
      <p:sp>
        <p:nvSpPr>
          <p:cNvPr id="2" name="Google Shape;795;p53">
            <a:extLst>
              <a:ext uri="{FF2B5EF4-FFF2-40B4-BE49-F238E27FC236}">
                <a16:creationId xmlns:a16="http://schemas.microsoft.com/office/drawing/2014/main" id="{3DD242FA-661C-FDED-8BA5-FF9C1AF18F62}"/>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8" name="Google Shape;936;p64">
            <a:extLst>
              <a:ext uri="{FF2B5EF4-FFF2-40B4-BE49-F238E27FC236}">
                <a16:creationId xmlns:a16="http://schemas.microsoft.com/office/drawing/2014/main" id="{89C7FCF3-0178-3FF0-1616-2504F151E07F}"/>
              </a:ext>
            </a:extLst>
          </p:cNvPr>
          <p:cNvSpPr/>
          <p:nvPr/>
        </p:nvSpPr>
        <p:spPr>
          <a:xfrm>
            <a:off x="1027924" y="4425804"/>
            <a:ext cx="498457" cy="11762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9" name="Google Shape;936;p64">
            <a:extLst>
              <a:ext uri="{FF2B5EF4-FFF2-40B4-BE49-F238E27FC236}">
                <a16:creationId xmlns:a16="http://schemas.microsoft.com/office/drawing/2014/main" id="{00289E97-8F34-1B2B-14F2-06B85620D649}"/>
              </a:ext>
            </a:extLst>
          </p:cNvPr>
          <p:cNvSpPr/>
          <p:nvPr/>
        </p:nvSpPr>
        <p:spPr>
          <a:xfrm>
            <a:off x="515989" y="5192566"/>
            <a:ext cx="603199" cy="11762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0" name="Google Shape;936;p64">
            <a:extLst>
              <a:ext uri="{FF2B5EF4-FFF2-40B4-BE49-F238E27FC236}">
                <a16:creationId xmlns:a16="http://schemas.microsoft.com/office/drawing/2014/main" id="{C4AB0DF1-78C9-B5E7-4565-589DAFEF1616}"/>
              </a:ext>
            </a:extLst>
          </p:cNvPr>
          <p:cNvSpPr/>
          <p:nvPr/>
        </p:nvSpPr>
        <p:spPr>
          <a:xfrm>
            <a:off x="6288928" y="5399933"/>
            <a:ext cx="502397" cy="12440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7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007" name="Google Shape;1007;p70"/>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67</a:t>
            </a:fld>
            <a:endParaRPr>
              <a:latin typeface="BIZ UDPゴシック" panose="020B0400000000000000" pitchFamily="50" charset="-128"/>
              <a:ea typeface="BIZ UDPゴシック" panose="020B0400000000000000" pitchFamily="50" charset="-128"/>
            </a:endParaRPr>
          </a:p>
        </p:txBody>
      </p:sp>
      <p:sp>
        <p:nvSpPr>
          <p:cNvPr id="1009" name="Google Shape;1009;p70"/>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2.帳票データを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【CSV取込の場合】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10" name="Google Shape;1010;p70"/>
          <p:cNvSpPr txBox="1"/>
          <p:nvPr/>
        </p:nvSpPr>
        <p:spPr>
          <a:xfrm>
            <a:off x="489600" y="2546728"/>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⑤メニュー＞帳票データ　画面に戻り、</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取込履歴</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011" name="Google Shape;1011;p70"/>
          <p:cNvSpPr txBox="1"/>
          <p:nvPr/>
        </p:nvSpPr>
        <p:spPr>
          <a:xfrm>
            <a:off x="489600" y="4242384"/>
            <a:ext cx="9027296" cy="767766"/>
          </a:xfrm>
          <a:prstGeom prst="rect">
            <a:avLst/>
          </a:prstGeom>
          <a:noFill/>
          <a:ln>
            <a:noFill/>
          </a:ln>
        </p:spPr>
        <p:txBody>
          <a:bodyPr spcFirstLastPara="1" wrap="square" lIns="0" tIns="0" rIns="0" bIns="0" anchor="t" anchorCtr="0">
            <a:noAutofit/>
          </a:bodyPr>
          <a:lstStyle/>
          <a:p>
            <a:pPr marL="0" marR="0" lvl="4" indent="0" algn="l" rtl="0">
              <a:lnSpc>
                <a:spcPct val="120000"/>
              </a:lnSpc>
              <a:spcBef>
                <a:spcPts val="0"/>
              </a:spcBef>
              <a:spcAft>
                <a:spcPts val="0"/>
              </a:spcAft>
              <a:buClr>
                <a:srgbClr val="000000"/>
              </a:buClr>
              <a:buSzPts val="1100"/>
              <a:buFont typeface="Arial"/>
              <a:buNone/>
            </a:pPr>
            <a:r>
              <a:rPr lang="ja-JP" sz="1200" b="0" i="0" u="none" strike="noStrike" cap="none" dirty="0">
                <a:solidFill>
                  <a:schemeClr val="tx1"/>
                </a:solidFill>
                <a:latin typeface="BIZ UDPゴシック" panose="020B0400000000000000" pitchFamily="50" charset="-128"/>
                <a:ea typeface="BIZ UDPゴシック" panose="020B0400000000000000" pitchFamily="50" charset="-128"/>
                <a:sym typeface="Arial"/>
              </a:rPr>
              <a:t>⑥取込結果の確認をします。取込結果が「成功」の場合は取込完了です。</a:t>
            </a:r>
            <a:endParaRPr sz="1200" dirty="0">
              <a:solidFill>
                <a:schemeClr val="tx1"/>
              </a:solidFill>
              <a:latin typeface="BIZ UDPゴシック" panose="020B0400000000000000" pitchFamily="50" charset="-128"/>
              <a:ea typeface="BIZ UDPゴシック" panose="020B0400000000000000" pitchFamily="50" charset="-128"/>
            </a:endParaRPr>
          </a:p>
          <a:p>
            <a:pPr marL="0" marR="0" lvl="4" indent="0" algn="l" rtl="0">
              <a:lnSpc>
                <a:spcPct val="120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「失敗」の場合は、本画面から「エラーファイル」をダウンロードいただき、エラー内容をご確認の上再度①～④手順を実施ください。</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pic>
        <p:nvPicPr>
          <p:cNvPr id="1012" name="Google Shape;1012;p70"/>
          <p:cNvPicPr preferRelativeResize="0"/>
          <p:nvPr/>
        </p:nvPicPr>
        <p:blipFill rotWithShape="1">
          <a:blip r:embed="rId3">
            <a:alphaModFix/>
          </a:blip>
          <a:srcRect/>
          <a:stretch/>
        </p:blipFill>
        <p:spPr>
          <a:xfrm>
            <a:off x="489600" y="2887271"/>
            <a:ext cx="7093657" cy="922730"/>
          </a:xfrm>
          <a:prstGeom prst="rect">
            <a:avLst/>
          </a:prstGeom>
          <a:noFill/>
          <a:ln w="12700" cap="flat" cmpd="sng">
            <a:solidFill>
              <a:srgbClr val="D2D2D2"/>
            </a:solidFill>
            <a:prstDash val="solid"/>
            <a:round/>
            <a:headEnd type="none" w="sm" len="sm"/>
            <a:tailEnd type="none" w="sm" len="sm"/>
          </a:ln>
        </p:spPr>
      </p:pic>
      <p:pic>
        <p:nvPicPr>
          <p:cNvPr id="1013" name="Google Shape;1013;p70"/>
          <p:cNvPicPr preferRelativeResize="0"/>
          <p:nvPr/>
        </p:nvPicPr>
        <p:blipFill rotWithShape="1">
          <a:blip r:embed="rId4">
            <a:alphaModFix/>
          </a:blip>
          <a:srcRect/>
          <a:stretch/>
        </p:blipFill>
        <p:spPr>
          <a:xfrm>
            <a:off x="489600" y="4766818"/>
            <a:ext cx="7093657" cy="1509249"/>
          </a:xfrm>
          <a:prstGeom prst="rect">
            <a:avLst/>
          </a:prstGeom>
          <a:noFill/>
          <a:ln w="12700" cap="flat" cmpd="sng">
            <a:solidFill>
              <a:srgbClr val="D2D2D2"/>
            </a:solidFill>
            <a:prstDash val="solid"/>
            <a:round/>
            <a:headEnd type="none" w="sm" len="sm"/>
            <a:tailEnd type="none" w="sm" len="sm"/>
          </a:ln>
        </p:spPr>
      </p:pic>
      <p:sp>
        <p:nvSpPr>
          <p:cNvPr id="4" name="Google Shape;795;p53">
            <a:extLst>
              <a:ext uri="{FF2B5EF4-FFF2-40B4-BE49-F238E27FC236}">
                <a16:creationId xmlns:a16="http://schemas.microsoft.com/office/drawing/2014/main" id="{3AEB1B62-1E8F-A24D-A9AB-7A77DDC5C9D4}"/>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5" name="Google Shape;936;p64">
            <a:extLst>
              <a:ext uri="{FF2B5EF4-FFF2-40B4-BE49-F238E27FC236}">
                <a16:creationId xmlns:a16="http://schemas.microsoft.com/office/drawing/2014/main" id="{BCA7AA6F-D425-D7F7-DFFF-5357FD8FFF1F}"/>
              </a:ext>
            </a:extLst>
          </p:cNvPr>
          <p:cNvSpPr/>
          <p:nvPr/>
        </p:nvSpPr>
        <p:spPr>
          <a:xfrm>
            <a:off x="6438952" y="3638204"/>
            <a:ext cx="516680" cy="11762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936;p64">
            <a:extLst>
              <a:ext uri="{FF2B5EF4-FFF2-40B4-BE49-F238E27FC236}">
                <a16:creationId xmlns:a16="http://schemas.microsoft.com/office/drawing/2014/main" id="{8465318B-D19B-53C9-2B53-D538ECB48415}"/>
              </a:ext>
            </a:extLst>
          </p:cNvPr>
          <p:cNvSpPr/>
          <p:nvPr/>
        </p:nvSpPr>
        <p:spPr>
          <a:xfrm>
            <a:off x="5753690" y="6130064"/>
            <a:ext cx="1370523" cy="146003"/>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7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047" name="Google Shape;1047;p7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68</a:t>
            </a:fld>
            <a:endParaRPr>
              <a:latin typeface="BIZ UDPゴシック" panose="020B0400000000000000" pitchFamily="50" charset="-128"/>
              <a:ea typeface="BIZ UDPゴシック" panose="020B0400000000000000" pitchFamily="50" charset="-128"/>
            </a:endParaRPr>
          </a:p>
        </p:txBody>
      </p:sp>
      <p:sp>
        <p:nvSpPr>
          <p:cNvPr id="1049" name="Google Shape;1049;p73"/>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2.帳票データを</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楽楽明細</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に取</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り</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込む　【PDF取込の場合】</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50" name="Google Shape;1050;p73"/>
          <p:cNvSpPr txBox="1"/>
          <p:nvPr/>
        </p:nvSpPr>
        <p:spPr>
          <a:xfrm>
            <a:off x="489600" y="2546728"/>
            <a:ext cx="5474471" cy="501272"/>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③メニュー＞帳票データ　画面に戻り、</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取込履歴</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051" name="Google Shape;1051;p73"/>
          <p:cNvSpPr txBox="1"/>
          <p:nvPr/>
        </p:nvSpPr>
        <p:spPr>
          <a:xfrm>
            <a:off x="489600" y="4242384"/>
            <a:ext cx="9027296" cy="767766"/>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tx1"/>
                </a:solidFill>
                <a:latin typeface="BIZ UDPゴシック" panose="020B0400000000000000" pitchFamily="50" charset="-128"/>
                <a:ea typeface="BIZ UDPゴシック" panose="020B0400000000000000" pitchFamily="50" charset="-128"/>
                <a:sym typeface="Arial"/>
              </a:rPr>
              <a:t>④取込結果の確認をします。取込結果が「成功」の場合は取込完了です。</a:t>
            </a:r>
            <a:endParaRPr sz="1200" dirty="0">
              <a:solidFill>
                <a:schemeClr val="tx1"/>
              </a:solidFill>
              <a:latin typeface="BIZ UDPゴシック" panose="020B0400000000000000" pitchFamily="50" charset="-128"/>
              <a:ea typeface="BIZ UDPゴシック" panose="020B0400000000000000" pitchFamily="50" charset="-128"/>
            </a:endParaRPr>
          </a:p>
          <a:p>
            <a:pPr marL="0" marR="0" lvl="4" indent="0" algn="l" rtl="0">
              <a:lnSpc>
                <a:spcPct val="135000"/>
              </a:lnSpc>
              <a:spcBef>
                <a:spcPts val="0"/>
              </a:spcBef>
              <a:spcAft>
                <a:spcPts val="0"/>
              </a:spcAft>
              <a:buClr>
                <a:srgbClr val="000000"/>
              </a:buClr>
              <a:buSzPts val="11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「失敗」の場合は、本画面から「エラーファイル」をダウンロードいただき、エラー内容をご確認の上再度①～②手順を実施ください。</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052" name="Google Shape;1052;p73"/>
          <p:cNvPicPr preferRelativeResize="0"/>
          <p:nvPr/>
        </p:nvPicPr>
        <p:blipFill rotWithShape="1">
          <a:blip r:embed="rId3">
            <a:alphaModFix/>
          </a:blip>
          <a:srcRect/>
          <a:stretch/>
        </p:blipFill>
        <p:spPr>
          <a:xfrm>
            <a:off x="489600" y="2887271"/>
            <a:ext cx="7093657" cy="922730"/>
          </a:xfrm>
          <a:prstGeom prst="rect">
            <a:avLst/>
          </a:prstGeom>
          <a:noFill/>
          <a:ln w="12700" cap="flat" cmpd="sng">
            <a:solidFill>
              <a:srgbClr val="D2D2D2"/>
            </a:solidFill>
            <a:prstDash val="solid"/>
            <a:round/>
            <a:headEnd type="none" w="sm" len="sm"/>
            <a:tailEnd type="none" w="sm" len="sm"/>
          </a:ln>
        </p:spPr>
      </p:pic>
      <p:pic>
        <p:nvPicPr>
          <p:cNvPr id="1053" name="Google Shape;1053;p73"/>
          <p:cNvPicPr preferRelativeResize="0"/>
          <p:nvPr/>
        </p:nvPicPr>
        <p:blipFill rotWithShape="1">
          <a:blip r:embed="rId4">
            <a:alphaModFix/>
          </a:blip>
          <a:srcRect/>
          <a:stretch/>
        </p:blipFill>
        <p:spPr>
          <a:xfrm>
            <a:off x="489600" y="4771863"/>
            <a:ext cx="7196073" cy="1419550"/>
          </a:xfrm>
          <a:prstGeom prst="rect">
            <a:avLst/>
          </a:prstGeom>
          <a:noFill/>
          <a:ln w="12700">
            <a:solidFill>
              <a:srgbClr val="D2D2D2"/>
            </a:solidFill>
          </a:ln>
        </p:spPr>
      </p:pic>
      <p:sp>
        <p:nvSpPr>
          <p:cNvPr id="2" name="Google Shape;795;p53">
            <a:extLst>
              <a:ext uri="{FF2B5EF4-FFF2-40B4-BE49-F238E27FC236}">
                <a16:creationId xmlns:a16="http://schemas.microsoft.com/office/drawing/2014/main" id="{C7C2C21B-E508-2F63-B4A1-B790B3C0244A}"/>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6" name="Google Shape;936;p64">
            <a:extLst>
              <a:ext uri="{FF2B5EF4-FFF2-40B4-BE49-F238E27FC236}">
                <a16:creationId xmlns:a16="http://schemas.microsoft.com/office/drawing/2014/main" id="{15446E9C-B6DC-2660-7749-0FD1432F0393}"/>
              </a:ext>
            </a:extLst>
          </p:cNvPr>
          <p:cNvSpPr/>
          <p:nvPr/>
        </p:nvSpPr>
        <p:spPr>
          <a:xfrm>
            <a:off x="6438952" y="3638204"/>
            <a:ext cx="516680" cy="11762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9" name="Google Shape;936;p64">
            <a:extLst>
              <a:ext uri="{FF2B5EF4-FFF2-40B4-BE49-F238E27FC236}">
                <a16:creationId xmlns:a16="http://schemas.microsoft.com/office/drawing/2014/main" id="{6E3C7CE3-97EA-8D2E-CFAA-6C9AAB3D72B9}"/>
              </a:ext>
            </a:extLst>
          </p:cNvPr>
          <p:cNvSpPr/>
          <p:nvPr/>
        </p:nvSpPr>
        <p:spPr>
          <a:xfrm>
            <a:off x="6212733" y="6000003"/>
            <a:ext cx="1370523" cy="146003"/>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4"/>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69</a:t>
            </a:fld>
            <a:endParaRPr>
              <a:latin typeface="BIZ UDPゴシック" panose="020B0400000000000000" pitchFamily="50" charset="-128"/>
              <a:ea typeface="BIZ UDPゴシック" panose="020B0400000000000000" pitchFamily="50" charset="-128"/>
            </a:endParaRPr>
          </a:p>
        </p:txBody>
      </p:sp>
      <p:sp>
        <p:nvSpPr>
          <p:cNvPr id="1059" name="Google Shape;1059;p74"/>
          <p:cNvSpPr txBox="1"/>
          <p:nvPr/>
        </p:nvSpPr>
        <p:spPr>
          <a:xfrm>
            <a:off x="489600" y="2469991"/>
            <a:ext cx="520661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①「帳票データ」メニューにて、承認依頼する帳票の「詳細」をクリックします。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060" name="Google Shape;1060;p74"/>
          <p:cNvSpPr txBox="1"/>
          <p:nvPr/>
        </p:nvSpPr>
        <p:spPr>
          <a:xfrm>
            <a:off x="6106174" y="2467836"/>
            <a:ext cx="5891567"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②「帳票データ取込詳細」画面にて内容を確認し、「承認依頼する」をクリックします。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061" name="Google Shape;1061;p74" descr="グラフィカル ユーザー インターフェイス, テキスト, アプリケーション, メール&#10;&#10;自動的に生成された説明"/>
          <p:cNvPicPr preferRelativeResize="0"/>
          <p:nvPr/>
        </p:nvPicPr>
        <p:blipFill rotWithShape="1">
          <a:blip r:embed="rId3">
            <a:alphaModFix/>
          </a:blip>
          <a:srcRect/>
          <a:stretch/>
        </p:blipFill>
        <p:spPr>
          <a:xfrm>
            <a:off x="6284913" y="3056351"/>
            <a:ext cx="5291870" cy="2010855"/>
          </a:xfrm>
          <a:prstGeom prst="rect">
            <a:avLst/>
          </a:prstGeom>
          <a:noFill/>
          <a:ln w="12700" cap="flat" cmpd="sng">
            <a:solidFill>
              <a:srgbClr val="D2D2D2"/>
            </a:solidFill>
            <a:prstDash val="solid"/>
            <a:round/>
            <a:headEnd type="none" w="sm" len="sm"/>
            <a:tailEnd type="none" w="sm" len="sm"/>
          </a:ln>
        </p:spPr>
      </p:pic>
      <p:pic>
        <p:nvPicPr>
          <p:cNvPr id="1062" name="Google Shape;1062;p74" descr="グラフィカル ユーザー インターフェイス, アプリケーション&#10;&#10;自動的に生成された説明"/>
          <p:cNvPicPr preferRelativeResize="0"/>
          <p:nvPr/>
        </p:nvPicPr>
        <p:blipFill rotWithShape="1">
          <a:blip r:embed="rId4">
            <a:alphaModFix/>
          </a:blip>
          <a:srcRect/>
          <a:stretch/>
        </p:blipFill>
        <p:spPr>
          <a:xfrm>
            <a:off x="489600" y="3056351"/>
            <a:ext cx="3896380" cy="2502749"/>
          </a:xfrm>
          <a:prstGeom prst="rect">
            <a:avLst/>
          </a:prstGeom>
          <a:noFill/>
          <a:ln w="12700" cap="flat" cmpd="sng">
            <a:solidFill>
              <a:srgbClr val="D2D2D2"/>
            </a:solidFill>
            <a:prstDash val="solid"/>
            <a:round/>
            <a:headEnd type="none" w="sm" len="sm"/>
            <a:tailEnd type="none" w="sm" len="sm"/>
          </a:ln>
        </p:spPr>
      </p:pic>
      <p:sp>
        <p:nvSpPr>
          <p:cNvPr id="1063" name="Google Shape;1063;p74"/>
          <p:cNvSpPr/>
          <p:nvPr/>
        </p:nvSpPr>
        <p:spPr>
          <a:xfrm>
            <a:off x="814113" y="4990423"/>
            <a:ext cx="355078" cy="22060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64" name="Google Shape;1064;p74"/>
          <p:cNvSpPr/>
          <p:nvPr/>
        </p:nvSpPr>
        <p:spPr>
          <a:xfrm>
            <a:off x="9329664" y="3691563"/>
            <a:ext cx="1043451" cy="262619"/>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65" name="Google Shape;1065;p7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067" name="Google Shape;1067;p74"/>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３.帳票の承認依頼</a:t>
            </a:r>
            <a:r>
              <a:rPr lang="en-US" alt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予約発行</a:t>
            </a:r>
            <a:r>
              <a:rPr lang="en-US" alt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CD3DA7AE-E203-6CBA-0F25-86CC1FE1F546}"/>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indent="0">
              <a:lnSpc>
                <a:spcPct val="140000"/>
              </a:lnSpc>
              <a:buFont typeface="BIZ UDPGothic"/>
              <a:buNone/>
            </a:pPr>
            <a:r>
              <a:rPr lang="ja-JP" altLang="en-US" dirty="0"/>
              <a:t>１</a:t>
            </a:r>
            <a:r>
              <a:rPr lang="en-US" altLang="ja-JP" dirty="0"/>
              <a:t>.</a:t>
            </a:r>
            <a:r>
              <a:rPr lang="ja-JP" altLang="en-US" dirty="0"/>
              <a:t>「楽楽明細」の導入目的</a:t>
            </a:r>
          </a:p>
          <a:p>
            <a:pPr marL="0" indent="0">
              <a:lnSpc>
                <a:spcPct val="140000"/>
              </a:lnSpc>
              <a:buFont typeface="BIZ UDPGothic"/>
              <a:buNone/>
            </a:pPr>
            <a:r>
              <a:rPr lang="ja-JP" altLang="en-US" dirty="0">
                <a:solidFill>
                  <a:srgbClr val="D2D2D2"/>
                </a:solidFill>
              </a:rPr>
              <a:t>２</a:t>
            </a:r>
            <a:r>
              <a:rPr lang="en-US" altLang="ja-JP" dirty="0">
                <a:solidFill>
                  <a:srgbClr val="D2D2D2"/>
                </a:solidFill>
              </a:rPr>
              <a:t>.</a:t>
            </a:r>
            <a:r>
              <a:rPr lang="ja-JP" altLang="en-US" dirty="0">
                <a:solidFill>
                  <a:srgbClr val="D2D2D2"/>
                </a:solidFill>
              </a:rPr>
              <a:t>基本設定</a:t>
            </a:r>
          </a:p>
          <a:p>
            <a:pPr marL="0" indent="0">
              <a:lnSpc>
                <a:spcPct val="140000"/>
              </a:lnSpc>
              <a:buFont typeface="BIZ UDPGothic"/>
              <a:buNone/>
            </a:pPr>
            <a:r>
              <a:rPr lang="en-US" altLang="ja-JP" dirty="0">
                <a:solidFill>
                  <a:srgbClr val="D2D2D2"/>
                </a:solidFill>
              </a:rPr>
              <a:t>3.WEB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Font typeface="BIZ UDPGothic"/>
              <a:buNone/>
            </a:pPr>
            <a:r>
              <a:rPr lang="en-US" altLang="ja-JP" dirty="0">
                <a:solidFill>
                  <a:srgbClr val="D2D2D2"/>
                </a:solidFill>
              </a:rPr>
              <a:t>4.</a:t>
            </a:r>
            <a:r>
              <a:rPr lang="ja-JP" altLang="en-US" dirty="0">
                <a:solidFill>
                  <a:srgbClr val="D2D2D2"/>
                </a:solidFill>
              </a:rPr>
              <a:t>帳票の発行に向けて</a:t>
            </a:r>
          </a:p>
          <a:p>
            <a:pPr marL="0" indent="0">
              <a:lnSpc>
                <a:spcPct val="140000"/>
              </a:lnSpc>
              <a:buFont typeface="BIZ UDPGothic"/>
              <a:buNone/>
            </a:pPr>
            <a:r>
              <a:rPr lang="en-US" altLang="ja-JP" dirty="0">
                <a:solidFill>
                  <a:srgbClr val="D2D2D2"/>
                </a:solidFill>
              </a:rPr>
              <a:t>5.</a:t>
            </a:r>
            <a:r>
              <a:rPr lang="ja-JP" altLang="en-US" dirty="0">
                <a:solidFill>
                  <a:srgbClr val="D2D2D2"/>
                </a:solidFill>
              </a:rPr>
              <a:t>運用開始に向けて</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7</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2" name="吹き出し: 四角形 1">
            <a:extLst>
              <a:ext uri="{FF2B5EF4-FFF2-40B4-BE49-F238E27FC236}">
                <a16:creationId xmlns:a16="http://schemas.microsoft.com/office/drawing/2014/main" id="{9CD2D70E-623C-B72A-E9B6-A09FDA00359E}"/>
              </a:ext>
            </a:extLst>
          </p:cNvPr>
          <p:cNvSpPr/>
          <p:nvPr/>
        </p:nvSpPr>
        <p:spPr>
          <a:xfrm>
            <a:off x="-340995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55413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5"/>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70</a:t>
            </a:fld>
            <a:endParaRPr>
              <a:latin typeface="BIZ UDPゴシック" panose="020B0400000000000000" pitchFamily="50" charset="-128"/>
              <a:ea typeface="BIZ UDPゴシック" panose="020B0400000000000000" pitchFamily="50" charset="-128"/>
            </a:endParaRPr>
          </a:p>
        </p:txBody>
      </p:sp>
      <p:sp>
        <p:nvSpPr>
          <p:cNvPr id="1073" name="Google Shape;1073;p75"/>
          <p:cNvSpPr txBox="1"/>
          <p:nvPr/>
        </p:nvSpPr>
        <p:spPr>
          <a:xfrm>
            <a:off x="489600" y="2488511"/>
            <a:ext cx="9262418"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③確認画面で</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予約発行</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を選択のうえ、発行日時を入力し、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承認依頼</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074" name="Google Shape;1074;p75"/>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076" name="Google Shape;1076;p75"/>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３.帳票の承認依頼</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予約発行</a:t>
            </a:r>
            <a:r>
              <a:rPr lang="ja-JP" altLang="en-US"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　</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077" name="Google Shape;1077;p75"/>
          <p:cNvPicPr preferRelativeResize="0"/>
          <p:nvPr/>
        </p:nvPicPr>
        <p:blipFill rotWithShape="1">
          <a:blip r:embed="rId3">
            <a:alphaModFix/>
          </a:blip>
          <a:srcRect/>
          <a:stretch/>
        </p:blipFill>
        <p:spPr>
          <a:xfrm>
            <a:off x="489600" y="2980747"/>
            <a:ext cx="4087633" cy="2995517"/>
          </a:xfrm>
          <a:prstGeom prst="rect">
            <a:avLst/>
          </a:prstGeom>
          <a:noFill/>
          <a:ln w="12700" cap="flat" cmpd="sng">
            <a:solidFill>
              <a:srgbClr val="D2D2D2"/>
            </a:solidFill>
            <a:prstDash val="solid"/>
            <a:round/>
            <a:headEnd type="none" w="sm" len="sm"/>
            <a:tailEnd type="none" w="sm" len="sm"/>
          </a:ln>
        </p:spPr>
      </p:pic>
      <p:sp>
        <p:nvSpPr>
          <p:cNvPr id="1078" name="Google Shape;1078;p75"/>
          <p:cNvSpPr/>
          <p:nvPr/>
        </p:nvSpPr>
        <p:spPr>
          <a:xfrm>
            <a:off x="492923" y="3859925"/>
            <a:ext cx="3023707" cy="666355"/>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79" name="Google Shape;1079;p75"/>
          <p:cNvSpPr/>
          <p:nvPr/>
        </p:nvSpPr>
        <p:spPr>
          <a:xfrm>
            <a:off x="1334201" y="5568644"/>
            <a:ext cx="1207915" cy="298756"/>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69A5F3C6-C491-7A25-A00B-D4DAD43DE45A}"/>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7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71</a:t>
            </a:fld>
            <a:endParaRPr>
              <a:latin typeface="BIZ UDPゴシック" panose="020B0400000000000000" pitchFamily="50" charset="-128"/>
              <a:ea typeface="BIZ UDPゴシック" panose="020B0400000000000000" pitchFamily="50" charset="-128"/>
            </a:endParaRPr>
          </a:p>
        </p:txBody>
      </p:sp>
      <p:sp>
        <p:nvSpPr>
          <p:cNvPr id="1085" name="Google Shape;1085;p76"/>
          <p:cNvSpPr txBox="1"/>
          <p:nvPr/>
        </p:nvSpPr>
        <p:spPr>
          <a:xfrm>
            <a:off x="489600" y="2486190"/>
            <a:ext cx="52931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①「帳票データ」メニューにて「承認待ち」を選択し、「詳細」をクリックします。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※データが表示されない場合、承認権限の付与がない可能性があります。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086" name="Google Shape;1086;p76"/>
          <p:cNvSpPr txBox="1"/>
          <p:nvPr/>
        </p:nvSpPr>
        <p:spPr>
          <a:xfrm>
            <a:off x="6284912" y="2486190"/>
            <a:ext cx="54371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②「帳票データ取込詳細画面」にて内容を確認し、 「承認する」をクリックします。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087" name="Google Shape;1087;p76" descr="グラフィカル ユーザー インターフェイス, アプリケーション&#10;&#10;自動的に生成された説明"/>
          <p:cNvPicPr preferRelativeResize="0"/>
          <p:nvPr/>
        </p:nvPicPr>
        <p:blipFill rotWithShape="1">
          <a:blip r:embed="rId3">
            <a:alphaModFix/>
          </a:blip>
          <a:srcRect/>
          <a:stretch/>
        </p:blipFill>
        <p:spPr>
          <a:xfrm>
            <a:off x="489600" y="3248194"/>
            <a:ext cx="3862685" cy="2707204"/>
          </a:xfrm>
          <a:prstGeom prst="rect">
            <a:avLst/>
          </a:prstGeom>
          <a:noFill/>
          <a:ln w="12700" cap="flat" cmpd="sng">
            <a:solidFill>
              <a:srgbClr val="D2D2D2"/>
            </a:solidFill>
            <a:prstDash val="solid"/>
            <a:round/>
            <a:headEnd type="none" w="sm" len="sm"/>
            <a:tailEnd type="none" w="sm" len="sm"/>
          </a:ln>
        </p:spPr>
      </p:pic>
      <p:pic>
        <p:nvPicPr>
          <p:cNvPr id="1088" name="Google Shape;1088;p76" descr="グラフィカル ユーザー インターフェイス, テキスト, アプリケーション&#10;&#10;自動的に生成された説明"/>
          <p:cNvPicPr preferRelativeResize="0"/>
          <p:nvPr/>
        </p:nvPicPr>
        <p:blipFill rotWithShape="1">
          <a:blip r:embed="rId4">
            <a:alphaModFix/>
          </a:blip>
          <a:srcRect/>
          <a:stretch/>
        </p:blipFill>
        <p:spPr>
          <a:xfrm>
            <a:off x="6284914" y="3212134"/>
            <a:ext cx="5316248" cy="2219795"/>
          </a:xfrm>
          <a:prstGeom prst="rect">
            <a:avLst/>
          </a:prstGeom>
          <a:noFill/>
          <a:ln w="12700" cap="flat" cmpd="sng">
            <a:solidFill>
              <a:srgbClr val="D2D2D2"/>
            </a:solidFill>
            <a:prstDash val="solid"/>
            <a:round/>
            <a:headEnd type="none" w="sm" len="sm"/>
            <a:tailEnd type="none" w="sm" len="sm"/>
          </a:ln>
        </p:spPr>
      </p:pic>
      <p:sp>
        <p:nvSpPr>
          <p:cNvPr id="1089" name="Google Shape;1089;p76"/>
          <p:cNvSpPr/>
          <p:nvPr/>
        </p:nvSpPr>
        <p:spPr>
          <a:xfrm>
            <a:off x="791857" y="5518196"/>
            <a:ext cx="355078" cy="22060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90" name="Google Shape;1090;p76"/>
          <p:cNvSpPr/>
          <p:nvPr/>
        </p:nvSpPr>
        <p:spPr>
          <a:xfrm>
            <a:off x="8706883" y="4369285"/>
            <a:ext cx="879066" cy="26395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091" name="Google Shape;1091;p76"/>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093" name="Google Shape;1093;p76"/>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４.帳票の承認</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予約発行</a:t>
            </a:r>
            <a:r>
              <a:rPr lang="en-US" altLang="ja-JP" sz="1400"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ECA0492A-1938-6899-BF8F-127980027027}"/>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7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72</a:t>
            </a:fld>
            <a:endParaRPr>
              <a:latin typeface="BIZ UDPゴシック" panose="020B0400000000000000" pitchFamily="50" charset="-128"/>
              <a:ea typeface="BIZ UDPゴシック" panose="020B0400000000000000" pitchFamily="50" charset="-128"/>
            </a:endParaRPr>
          </a:p>
        </p:txBody>
      </p:sp>
      <p:sp>
        <p:nvSpPr>
          <p:cNvPr id="1099" name="Google Shape;1099;p77"/>
          <p:cNvSpPr txBox="1"/>
          <p:nvPr/>
        </p:nvSpPr>
        <p:spPr>
          <a:xfrm>
            <a:off x="489600" y="2423357"/>
            <a:ext cx="76391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③確認画面で</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予約発行</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が選択されていることを確認し、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100" name="Google Shape;1100;p7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02" name="Google Shape;1102;p77"/>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４.帳票の承認</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予約発行</a:t>
            </a:r>
            <a:r>
              <a:rPr lang="ja-JP" altLang="en-US"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a:t>
            </a: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03" name="Google Shape;1103;p77"/>
          <p:cNvPicPr preferRelativeResize="0"/>
          <p:nvPr/>
        </p:nvPicPr>
        <p:blipFill rotWithShape="1">
          <a:blip r:embed="rId3">
            <a:alphaModFix/>
          </a:blip>
          <a:srcRect/>
          <a:stretch/>
        </p:blipFill>
        <p:spPr>
          <a:xfrm>
            <a:off x="489600" y="2795868"/>
            <a:ext cx="3369025" cy="2465922"/>
          </a:xfrm>
          <a:prstGeom prst="rect">
            <a:avLst/>
          </a:prstGeom>
          <a:noFill/>
          <a:ln w="9525" cap="flat" cmpd="sng">
            <a:solidFill>
              <a:srgbClr val="D2D2D2"/>
            </a:solidFill>
            <a:prstDash val="solid"/>
            <a:round/>
            <a:headEnd type="none" w="sm" len="sm"/>
            <a:tailEnd type="none" w="sm" len="sm"/>
          </a:ln>
        </p:spPr>
      </p:pic>
      <p:sp>
        <p:nvSpPr>
          <p:cNvPr id="1104" name="Google Shape;1104;p77"/>
          <p:cNvSpPr/>
          <p:nvPr/>
        </p:nvSpPr>
        <p:spPr>
          <a:xfrm>
            <a:off x="492125" y="3541594"/>
            <a:ext cx="2484967" cy="513939"/>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05" name="Google Shape;1105;p77"/>
          <p:cNvSpPr/>
          <p:nvPr/>
        </p:nvSpPr>
        <p:spPr>
          <a:xfrm>
            <a:off x="1192233" y="4902689"/>
            <a:ext cx="988292" cy="29433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31D822D2-8A99-D78F-E8ED-8C30CB89D8EA}"/>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7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73</a:t>
            </a:fld>
            <a:endParaRPr>
              <a:latin typeface="BIZ UDPゴシック" panose="020B0400000000000000" pitchFamily="50" charset="-128"/>
              <a:ea typeface="BIZ UDPゴシック" panose="020B0400000000000000" pitchFamily="50" charset="-128"/>
            </a:endParaRPr>
          </a:p>
        </p:txBody>
      </p:sp>
      <p:sp>
        <p:nvSpPr>
          <p:cNvPr id="1111" name="Google Shape;1111;p78"/>
          <p:cNvSpPr txBox="1"/>
          <p:nvPr/>
        </p:nvSpPr>
        <p:spPr>
          <a:xfrm>
            <a:off x="489600" y="2423357"/>
            <a:ext cx="7639101"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「帳票管理」メニューにて、PDFのマークをクリックします。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予約発行</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した帳票データをPDFファイルでダウンロードし、内容を確認することができます。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112" name="Google Shape;1112;p78"/>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14" name="Google Shape;1114;p78"/>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a:solidFill>
                  <a:schemeClr val="lt1"/>
                </a:solidFill>
                <a:latin typeface="BIZ UDPゴシック" panose="020B0400000000000000" pitchFamily="50" charset="-128"/>
                <a:ea typeface="BIZ UDPゴシック" panose="020B0400000000000000" pitchFamily="50" charset="-128"/>
                <a:sym typeface="Arial"/>
              </a:rPr>
              <a:t>５.帳票の確認　【CSV取込・PDF取込　共通】</a:t>
            </a:r>
            <a:endParaRPr sz="14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15" name="Google Shape;1115;p78"/>
          <p:cNvPicPr preferRelativeResize="0"/>
          <p:nvPr/>
        </p:nvPicPr>
        <p:blipFill rotWithShape="1">
          <a:blip r:embed="rId3">
            <a:alphaModFix/>
          </a:blip>
          <a:srcRect r="21928"/>
          <a:stretch/>
        </p:blipFill>
        <p:spPr>
          <a:xfrm>
            <a:off x="489600" y="3119438"/>
            <a:ext cx="7427403" cy="2798762"/>
          </a:xfrm>
          <a:prstGeom prst="rect">
            <a:avLst/>
          </a:prstGeom>
          <a:noFill/>
          <a:ln w="12700">
            <a:solidFill>
              <a:srgbClr val="D2D2D2"/>
            </a:solidFill>
          </a:ln>
        </p:spPr>
      </p:pic>
      <p:sp>
        <p:nvSpPr>
          <p:cNvPr id="1116" name="Google Shape;1116;p78"/>
          <p:cNvSpPr/>
          <p:nvPr/>
        </p:nvSpPr>
        <p:spPr>
          <a:xfrm>
            <a:off x="1531408" y="4191000"/>
            <a:ext cx="300567" cy="160866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 name="Google Shape;795;p53">
            <a:extLst>
              <a:ext uri="{FF2B5EF4-FFF2-40B4-BE49-F238E27FC236}">
                <a16:creationId xmlns:a16="http://schemas.microsoft.com/office/drawing/2014/main" id="{E10DB01F-9FF8-917B-DE7F-BD41A45E4373}"/>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2" name="Google Shape;1122;p79"/>
          <p:cNvSpPr txBox="1"/>
          <p:nvPr/>
        </p:nvSpPr>
        <p:spPr>
          <a:xfrm>
            <a:off x="489600" y="2423357"/>
            <a:ext cx="5268670"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①該当帳票の帳票データ取込詳細画面に遷移します。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帳票データ</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「承認完了」タブを選択</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該当帳票の</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詳細</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123" name="Google Shape;1123;p79"/>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25" name="Google Shape;1125;p79"/>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６.帳票の予約発行取消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26" name="Google Shape;1126;p79"/>
          <p:cNvPicPr preferRelativeResize="0"/>
          <p:nvPr/>
        </p:nvPicPr>
        <p:blipFill rotWithShape="1">
          <a:blip r:embed="rId3">
            <a:alphaModFix/>
          </a:blip>
          <a:srcRect/>
          <a:stretch/>
        </p:blipFill>
        <p:spPr>
          <a:xfrm>
            <a:off x="489600" y="3253744"/>
            <a:ext cx="3884328" cy="1470656"/>
          </a:xfrm>
          <a:prstGeom prst="rect">
            <a:avLst/>
          </a:prstGeom>
          <a:noFill/>
          <a:ln w="12700">
            <a:solidFill>
              <a:srgbClr val="D2D2D2"/>
            </a:solidFill>
          </a:ln>
        </p:spPr>
      </p:pic>
      <p:sp>
        <p:nvSpPr>
          <p:cNvPr id="1127" name="Google Shape;1127;p79"/>
          <p:cNvSpPr txBox="1"/>
          <p:nvPr/>
        </p:nvSpPr>
        <p:spPr>
          <a:xfrm>
            <a:off x="6283842" y="2423357"/>
            <a:ext cx="508500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②帳票データ取込詳細画面にて、</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承認取消依頼する</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128" name="Google Shape;1128;p79"/>
          <p:cNvPicPr preferRelativeResize="0"/>
          <p:nvPr/>
        </p:nvPicPr>
        <p:blipFill rotWithShape="1">
          <a:blip r:embed="rId4">
            <a:alphaModFix/>
          </a:blip>
          <a:srcRect/>
          <a:stretch/>
        </p:blipFill>
        <p:spPr>
          <a:xfrm>
            <a:off x="6284913" y="3250832"/>
            <a:ext cx="5379366" cy="1307798"/>
          </a:xfrm>
          <a:prstGeom prst="rect">
            <a:avLst/>
          </a:prstGeom>
          <a:noFill/>
          <a:ln w="12700">
            <a:solidFill>
              <a:srgbClr val="D2D2D2"/>
            </a:solidFill>
          </a:ln>
        </p:spPr>
      </p:pic>
      <p:sp>
        <p:nvSpPr>
          <p:cNvPr id="2" name="Google Shape;795;p53">
            <a:extLst>
              <a:ext uri="{FF2B5EF4-FFF2-40B4-BE49-F238E27FC236}">
                <a16:creationId xmlns:a16="http://schemas.microsoft.com/office/drawing/2014/main" id="{726FAD44-0BCC-12A7-5C44-3B9A92F65864}"/>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9" name="Google Shape;1116;p78">
            <a:extLst>
              <a:ext uri="{FF2B5EF4-FFF2-40B4-BE49-F238E27FC236}">
                <a16:creationId xmlns:a16="http://schemas.microsoft.com/office/drawing/2014/main" id="{154FDAB2-2205-67C6-4B13-55BA8BBE4A68}"/>
              </a:ext>
            </a:extLst>
          </p:cNvPr>
          <p:cNvSpPr/>
          <p:nvPr/>
        </p:nvSpPr>
        <p:spPr>
          <a:xfrm>
            <a:off x="2934471" y="3411489"/>
            <a:ext cx="811235" cy="30326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3" name="Google Shape;1116;p78">
            <a:extLst>
              <a:ext uri="{FF2B5EF4-FFF2-40B4-BE49-F238E27FC236}">
                <a16:creationId xmlns:a16="http://schemas.microsoft.com/office/drawing/2014/main" id="{62330C6B-E405-93E3-8744-B312DAE37FBE}"/>
              </a:ext>
            </a:extLst>
          </p:cNvPr>
          <p:cNvSpPr/>
          <p:nvPr/>
        </p:nvSpPr>
        <p:spPr>
          <a:xfrm>
            <a:off x="700088" y="4330014"/>
            <a:ext cx="466726" cy="303261"/>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8" name="Google Shape;1116;p78">
            <a:extLst>
              <a:ext uri="{FF2B5EF4-FFF2-40B4-BE49-F238E27FC236}">
                <a16:creationId xmlns:a16="http://schemas.microsoft.com/office/drawing/2014/main" id="{781EDBAA-8300-ECD1-5E14-D29BC93817B4}"/>
              </a:ext>
            </a:extLst>
          </p:cNvPr>
          <p:cNvSpPr/>
          <p:nvPr/>
        </p:nvSpPr>
        <p:spPr>
          <a:xfrm>
            <a:off x="8545165" y="3653119"/>
            <a:ext cx="736947" cy="164025"/>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 name="Google Shape;1110;p78">
            <a:extLst>
              <a:ext uri="{FF2B5EF4-FFF2-40B4-BE49-F238E27FC236}">
                <a16:creationId xmlns:a16="http://schemas.microsoft.com/office/drawing/2014/main" id="{43EBC64E-3D23-6ED6-2AC1-713BA26F068B}"/>
              </a:ext>
            </a:extLst>
          </p:cNvPr>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74</a:t>
            </a:fld>
            <a:endParaRPr>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80"/>
          <p:cNvSpPr txBox="1"/>
          <p:nvPr/>
        </p:nvSpPr>
        <p:spPr>
          <a:xfrm>
            <a:off x="479425" y="2496401"/>
            <a:ext cx="5085004"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③確認ダイアログが表示されます。</a:t>
            </a:r>
            <a:endParaRPr sz="1200" dirty="0">
              <a:solidFill>
                <a:srgbClr val="464646"/>
              </a:solidFill>
              <a:latin typeface="BIZ UDPゴシック" panose="020B0400000000000000" pitchFamily="50" charset="-128"/>
              <a:ea typeface="BIZ UDPゴシック" panose="020B0400000000000000" pitchFamily="50" charset="-128"/>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コメント</a:t>
            </a:r>
            <a:r>
              <a:rPr lang="en-US" altLang="ja-JP" sz="1200"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任意</a:t>
            </a:r>
            <a:r>
              <a:rPr lang="en-US" altLang="ja-JP" sz="1200"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を記載し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承認取消依頼</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をクリックすると、</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該当帳票のステータスが「取消承認待ち」に更新されます。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135" name="Google Shape;1135;p80"/>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37" name="Google Shape;1137;p80"/>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６.帳票の予約発行取消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38" name="Google Shape;1138;p80"/>
          <p:cNvSpPr txBox="1"/>
          <p:nvPr/>
        </p:nvSpPr>
        <p:spPr>
          <a:xfrm>
            <a:off x="6284913" y="2512376"/>
            <a:ext cx="5299823"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④承認権限を持ったスタッフが取消承認待ち状態の帳票に対して</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dirty="0">
                <a:solidFill>
                  <a:srgbClr val="464646"/>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承認を行います。</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dirty="0">
                <a:solidFill>
                  <a:srgbClr val="464646"/>
                </a:solidFill>
                <a:latin typeface="BIZ UDPゴシック" panose="020B0400000000000000" pitchFamily="50" charset="-128"/>
                <a:ea typeface="BIZ UDPゴシック" panose="020B0400000000000000" pitchFamily="50" charset="-128"/>
                <a:sym typeface="Arial"/>
              </a:rPr>
              <a:t>　該当</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帳票の帳票データ取込詳細画面に遷移します。</a:t>
            </a:r>
            <a:endParaRPr sz="1200" dirty="0">
              <a:solidFill>
                <a:srgbClr val="464646"/>
              </a:solidFill>
              <a:latin typeface="BIZ UDPゴシック" panose="020B0400000000000000" pitchFamily="50" charset="-128"/>
              <a:ea typeface="BIZ UDPゴシック" panose="020B0400000000000000" pitchFamily="50" charset="-128"/>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帳票データ</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「取消承認待ち」タブを選択</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該当帳票の</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詳細</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dirty="0">
                <a:solidFill>
                  <a:srgbClr val="464646"/>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139" name="Google Shape;1139;p80"/>
          <p:cNvPicPr preferRelativeResize="0"/>
          <p:nvPr/>
        </p:nvPicPr>
        <p:blipFill rotWithShape="1">
          <a:blip r:embed="rId3">
            <a:alphaModFix/>
          </a:blip>
          <a:srcRect/>
          <a:stretch/>
        </p:blipFill>
        <p:spPr>
          <a:xfrm>
            <a:off x="489600" y="3609483"/>
            <a:ext cx="4229100" cy="2276475"/>
          </a:xfrm>
          <a:prstGeom prst="rect">
            <a:avLst/>
          </a:prstGeom>
          <a:noFill/>
          <a:ln w="12700">
            <a:solidFill>
              <a:srgbClr val="D2D2D2"/>
            </a:solidFill>
          </a:ln>
        </p:spPr>
      </p:pic>
      <p:pic>
        <p:nvPicPr>
          <p:cNvPr id="1140" name="Google Shape;1140;p80"/>
          <p:cNvPicPr preferRelativeResize="0"/>
          <p:nvPr/>
        </p:nvPicPr>
        <p:blipFill rotWithShape="1">
          <a:blip r:embed="rId4">
            <a:alphaModFix/>
          </a:blip>
          <a:srcRect/>
          <a:stretch/>
        </p:blipFill>
        <p:spPr>
          <a:xfrm>
            <a:off x="6284913" y="4184340"/>
            <a:ext cx="5299823" cy="1340729"/>
          </a:xfrm>
          <a:prstGeom prst="rect">
            <a:avLst/>
          </a:prstGeom>
          <a:noFill/>
          <a:ln w="12700">
            <a:solidFill>
              <a:srgbClr val="D2D2D2"/>
            </a:solidFill>
          </a:ln>
        </p:spPr>
      </p:pic>
      <p:sp>
        <p:nvSpPr>
          <p:cNvPr id="2" name="Google Shape;795;p53">
            <a:extLst>
              <a:ext uri="{FF2B5EF4-FFF2-40B4-BE49-F238E27FC236}">
                <a16:creationId xmlns:a16="http://schemas.microsoft.com/office/drawing/2014/main" id="{0CE58484-824B-4AB7-4471-FA906D592259}"/>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8" name="Google Shape;1116;p78">
            <a:extLst>
              <a:ext uri="{FF2B5EF4-FFF2-40B4-BE49-F238E27FC236}">
                <a16:creationId xmlns:a16="http://schemas.microsoft.com/office/drawing/2014/main" id="{744C5C57-EBCC-409E-807D-88A975AF459B}"/>
              </a:ext>
            </a:extLst>
          </p:cNvPr>
          <p:cNvSpPr/>
          <p:nvPr/>
        </p:nvSpPr>
        <p:spPr>
          <a:xfrm>
            <a:off x="1484313" y="5430951"/>
            <a:ext cx="1051718" cy="24527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0" name="Google Shape;1116;p78">
            <a:extLst>
              <a:ext uri="{FF2B5EF4-FFF2-40B4-BE49-F238E27FC236}">
                <a16:creationId xmlns:a16="http://schemas.microsoft.com/office/drawing/2014/main" id="{8E2BF441-9E1A-9155-5442-4871EE911A37}"/>
              </a:ext>
            </a:extLst>
          </p:cNvPr>
          <p:cNvSpPr/>
          <p:nvPr/>
        </p:nvSpPr>
        <p:spPr>
          <a:xfrm>
            <a:off x="6528197" y="5015422"/>
            <a:ext cx="363141" cy="24527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1" name="Google Shape;1116;p78">
            <a:extLst>
              <a:ext uri="{FF2B5EF4-FFF2-40B4-BE49-F238E27FC236}">
                <a16:creationId xmlns:a16="http://schemas.microsoft.com/office/drawing/2014/main" id="{BF726611-C0BB-2FC3-395C-B8C42BB8083A}"/>
              </a:ext>
            </a:extLst>
          </p:cNvPr>
          <p:cNvSpPr/>
          <p:nvPr/>
        </p:nvSpPr>
        <p:spPr>
          <a:xfrm>
            <a:off x="8658225" y="4286251"/>
            <a:ext cx="1092994" cy="23812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 name="Google Shape;1110;p78">
            <a:extLst>
              <a:ext uri="{FF2B5EF4-FFF2-40B4-BE49-F238E27FC236}">
                <a16:creationId xmlns:a16="http://schemas.microsoft.com/office/drawing/2014/main" id="{0E776B9C-49F7-28DD-1898-779A9785B2D6}"/>
              </a:ext>
            </a:extLst>
          </p:cNvPr>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75</a:t>
            </a:fld>
            <a:endParaRPr>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81"/>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76</a:t>
            </a:fld>
            <a:endParaRPr>
              <a:latin typeface="BIZ UDPゴシック" panose="020B0400000000000000" pitchFamily="50" charset="-128"/>
              <a:ea typeface="BIZ UDPゴシック" panose="020B0400000000000000" pitchFamily="50" charset="-128"/>
            </a:endParaRPr>
          </a:p>
        </p:txBody>
      </p:sp>
      <p:sp>
        <p:nvSpPr>
          <p:cNvPr id="1146" name="Google Shape;1146;p81"/>
          <p:cNvSpPr txBox="1"/>
          <p:nvPr/>
        </p:nvSpPr>
        <p:spPr>
          <a:xfrm>
            <a:off x="489600" y="2423357"/>
            <a:ext cx="508500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⑤帳票データ取込詳細画面にて、</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承認する</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sp>
        <p:nvSpPr>
          <p:cNvPr id="1147" name="Google Shape;1147;p81"/>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49" name="Google Shape;1149;p81"/>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６.帳票の予約発行取消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50" name="Google Shape;1150;p81"/>
          <p:cNvSpPr txBox="1"/>
          <p:nvPr/>
        </p:nvSpPr>
        <p:spPr>
          <a:xfrm>
            <a:off x="6283841" y="2423357"/>
            <a:ext cx="5523981"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⑥確認ダイアログが表示されます。コメント</a:t>
            </a:r>
            <a:r>
              <a:rPr lang="en-US" altLang="ja-JP" sz="1200"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任意</a:t>
            </a:r>
            <a:r>
              <a:rPr lang="en-US" altLang="ja-JP" sz="1200"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を記載し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dirty="0">
                <a:solidFill>
                  <a:srgbClr val="464646"/>
                </a:solidFill>
                <a:latin typeface="BIZ UDPゴシック" panose="020B0400000000000000" pitchFamily="50" charset="-128"/>
                <a:ea typeface="BIZ UDPゴシック" panose="020B0400000000000000" pitchFamily="50" charset="-128"/>
                <a:sym typeface="Arial"/>
              </a:rPr>
              <a:t>　</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をクリックすると、該当帳票のステータスが</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altLang="en-US" sz="1200" dirty="0">
                <a:solidFill>
                  <a:srgbClr val="464646"/>
                </a:solidFill>
                <a:latin typeface="BIZ UDPゴシック" panose="020B0400000000000000" pitchFamily="50" charset="-128"/>
                <a:ea typeface="BIZ UDPゴシック" panose="020B0400000000000000" pitchFamily="50" charset="-128"/>
                <a:sym typeface="Arial"/>
              </a:rPr>
              <a:t>　</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「承認依頼待ち」に更新されます。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p:txBody>
      </p:sp>
      <p:pic>
        <p:nvPicPr>
          <p:cNvPr id="1151" name="Google Shape;1151;p81"/>
          <p:cNvPicPr preferRelativeResize="0"/>
          <p:nvPr/>
        </p:nvPicPr>
        <p:blipFill rotWithShape="1">
          <a:blip r:embed="rId3">
            <a:alphaModFix/>
          </a:blip>
          <a:srcRect/>
          <a:stretch/>
        </p:blipFill>
        <p:spPr>
          <a:xfrm>
            <a:off x="489600" y="3089724"/>
            <a:ext cx="5229349" cy="1210548"/>
          </a:xfrm>
          <a:prstGeom prst="rect">
            <a:avLst/>
          </a:prstGeom>
          <a:noFill/>
          <a:ln w="12700">
            <a:solidFill>
              <a:srgbClr val="D2D2D2"/>
            </a:solidFill>
          </a:ln>
        </p:spPr>
      </p:pic>
      <p:pic>
        <p:nvPicPr>
          <p:cNvPr id="1152" name="Google Shape;1152;p81"/>
          <p:cNvPicPr preferRelativeResize="0"/>
          <p:nvPr/>
        </p:nvPicPr>
        <p:blipFill rotWithShape="1">
          <a:blip r:embed="rId4">
            <a:alphaModFix/>
          </a:blip>
          <a:srcRect/>
          <a:stretch/>
        </p:blipFill>
        <p:spPr>
          <a:xfrm>
            <a:off x="6275388" y="3354452"/>
            <a:ext cx="4638675" cy="2324100"/>
          </a:xfrm>
          <a:prstGeom prst="rect">
            <a:avLst/>
          </a:prstGeom>
          <a:noFill/>
          <a:ln w="12700">
            <a:solidFill>
              <a:srgbClr val="D2D2D2"/>
            </a:solidFill>
          </a:ln>
        </p:spPr>
      </p:pic>
      <p:sp>
        <p:nvSpPr>
          <p:cNvPr id="2" name="Google Shape;795;p53">
            <a:extLst>
              <a:ext uri="{FF2B5EF4-FFF2-40B4-BE49-F238E27FC236}">
                <a16:creationId xmlns:a16="http://schemas.microsoft.com/office/drawing/2014/main" id="{D5B759FD-DE72-A69C-B463-5C9CB1688B53}"/>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4" name="Google Shape;1116;p78">
            <a:extLst>
              <a:ext uri="{FF2B5EF4-FFF2-40B4-BE49-F238E27FC236}">
                <a16:creationId xmlns:a16="http://schemas.microsoft.com/office/drawing/2014/main" id="{81330599-62D9-5BDD-F94F-3EDD3B64D933}"/>
              </a:ext>
            </a:extLst>
          </p:cNvPr>
          <p:cNvSpPr/>
          <p:nvPr/>
        </p:nvSpPr>
        <p:spPr>
          <a:xfrm>
            <a:off x="2506243" y="3429000"/>
            <a:ext cx="675107" cy="15349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6" name="Google Shape;1116;p78">
            <a:extLst>
              <a:ext uri="{FF2B5EF4-FFF2-40B4-BE49-F238E27FC236}">
                <a16:creationId xmlns:a16="http://schemas.microsoft.com/office/drawing/2014/main" id="{A509BA4C-AC88-1F03-2AE7-67065B8EB054}"/>
              </a:ext>
            </a:extLst>
          </p:cNvPr>
          <p:cNvSpPr/>
          <p:nvPr/>
        </p:nvSpPr>
        <p:spPr>
          <a:xfrm>
            <a:off x="7250905" y="5255828"/>
            <a:ext cx="1314451" cy="304799"/>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82"/>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77</a:t>
            </a:fld>
            <a:endParaRPr>
              <a:latin typeface="BIZ UDPゴシック" panose="020B0400000000000000" pitchFamily="50" charset="-128"/>
              <a:ea typeface="BIZ UDPゴシック" panose="020B0400000000000000" pitchFamily="50" charset="-128"/>
            </a:endParaRPr>
          </a:p>
        </p:txBody>
      </p:sp>
      <p:sp>
        <p:nvSpPr>
          <p:cNvPr id="1158" name="Google Shape;1158;p82"/>
          <p:cNvSpPr txBox="1"/>
          <p:nvPr/>
        </p:nvSpPr>
        <p:spPr>
          <a:xfrm>
            <a:off x="489600" y="2423357"/>
            <a:ext cx="4907203"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①「帳票データ」メニューにて「承認依頼待ち」を選択し、</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　 「ゴミ箱」マークをクリックします。</a:t>
            </a:r>
            <a:endParaRPr sz="2000" dirty="0">
              <a:solidFill>
                <a:srgbClr val="464646"/>
              </a:solidFill>
              <a:latin typeface="BIZ UDPゴシック" panose="020B0400000000000000" pitchFamily="50" charset="-128"/>
              <a:ea typeface="BIZ UDPゴシック" panose="020B0400000000000000" pitchFamily="50" charset="-128"/>
            </a:endParaRPr>
          </a:p>
        </p:txBody>
      </p:sp>
      <p:sp>
        <p:nvSpPr>
          <p:cNvPr id="1159" name="Google Shape;1159;p82"/>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61" name="Google Shape;1161;p82"/>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7.帳票の削除　【CSV取込・PDF取込　共通】</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62" name="Google Shape;1162;p82"/>
          <p:cNvPicPr preferRelativeResize="0"/>
          <p:nvPr/>
        </p:nvPicPr>
        <p:blipFill rotWithShape="1">
          <a:blip r:embed="rId3">
            <a:alphaModFix/>
          </a:blip>
          <a:srcRect/>
          <a:stretch/>
        </p:blipFill>
        <p:spPr>
          <a:xfrm>
            <a:off x="489600" y="3129654"/>
            <a:ext cx="5085004" cy="2112839"/>
          </a:xfrm>
          <a:prstGeom prst="rect">
            <a:avLst/>
          </a:prstGeom>
          <a:noFill/>
          <a:ln w="12700" cap="flat" cmpd="sng">
            <a:solidFill>
              <a:srgbClr val="D2D2D2"/>
            </a:solidFill>
            <a:prstDash val="solid"/>
            <a:round/>
            <a:headEnd type="none" w="sm" len="sm"/>
            <a:tailEnd type="none" w="sm" len="sm"/>
          </a:ln>
        </p:spPr>
      </p:pic>
      <p:sp>
        <p:nvSpPr>
          <p:cNvPr id="1163" name="Google Shape;1163;p82"/>
          <p:cNvSpPr/>
          <p:nvPr/>
        </p:nvSpPr>
        <p:spPr>
          <a:xfrm>
            <a:off x="1133118" y="4036695"/>
            <a:ext cx="437450" cy="28036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164" name="Google Shape;1164;p82"/>
          <p:cNvSpPr/>
          <p:nvPr/>
        </p:nvSpPr>
        <p:spPr>
          <a:xfrm>
            <a:off x="488179" y="3228585"/>
            <a:ext cx="1393538" cy="28036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65" name="Google Shape;1165;p82"/>
          <p:cNvPicPr preferRelativeResize="0"/>
          <p:nvPr/>
        </p:nvPicPr>
        <p:blipFill rotWithShape="1">
          <a:blip r:embed="rId4">
            <a:alphaModFix/>
          </a:blip>
          <a:srcRect/>
          <a:stretch/>
        </p:blipFill>
        <p:spPr>
          <a:xfrm>
            <a:off x="6281827" y="3129654"/>
            <a:ext cx="4791744" cy="1476581"/>
          </a:xfrm>
          <a:prstGeom prst="rect">
            <a:avLst/>
          </a:prstGeom>
          <a:noFill/>
          <a:ln w="12700" cap="flat" cmpd="sng">
            <a:solidFill>
              <a:srgbClr val="D2D2D2"/>
            </a:solidFill>
            <a:prstDash val="solid"/>
            <a:round/>
            <a:headEnd type="none" w="sm" len="sm"/>
            <a:tailEnd type="none" w="sm" len="sm"/>
          </a:ln>
        </p:spPr>
      </p:pic>
      <p:sp>
        <p:nvSpPr>
          <p:cNvPr id="1166" name="Google Shape;1166;p82"/>
          <p:cNvSpPr txBox="1"/>
          <p:nvPr/>
        </p:nvSpPr>
        <p:spPr>
          <a:xfrm>
            <a:off x="6286789" y="2429430"/>
            <a:ext cx="4907203"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②確認ダイアログが表示されますので、「OK」をクリックします。</a:t>
            </a:r>
            <a:endParaRPr sz="2000" dirty="0">
              <a:solidFill>
                <a:srgbClr val="464646"/>
              </a:solidFill>
              <a:latin typeface="BIZ UDPゴシック" panose="020B0400000000000000" pitchFamily="50" charset="-128"/>
              <a:ea typeface="BIZ UDPゴシック" panose="020B0400000000000000" pitchFamily="50" charset="-128"/>
            </a:endParaRPr>
          </a:p>
        </p:txBody>
      </p:sp>
      <p:sp>
        <p:nvSpPr>
          <p:cNvPr id="2" name="Google Shape;795;p53">
            <a:extLst>
              <a:ext uri="{FF2B5EF4-FFF2-40B4-BE49-F238E27FC236}">
                <a16:creationId xmlns:a16="http://schemas.microsoft.com/office/drawing/2014/main" id="{E102AC9E-324F-D6F3-5384-1232FFE993EC}"/>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rPr>
              <a:t>実際の顧客データを利用してテストする方法</a:t>
            </a:r>
          </a:p>
        </p:txBody>
      </p:sp>
      <p:sp>
        <p:nvSpPr>
          <p:cNvPr id="13" name="Google Shape;1164;p82">
            <a:extLst>
              <a:ext uri="{FF2B5EF4-FFF2-40B4-BE49-F238E27FC236}">
                <a16:creationId xmlns:a16="http://schemas.microsoft.com/office/drawing/2014/main" id="{ADC19DAE-9020-B541-2D45-E97DE1D98BA4}"/>
              </a:ext>
            </a:extLst>
          </p:cNvPr>
          <p:cNvSpPr/>
          <p:nvPr/>
        </p:nvSpPr>
        <p:spPr>
          <a:xfrm>
            <a:off x="7284161" y="4172650"/>
            <a:ext cx="1393538" cy="28036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83"/>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78</a:t>
            </a:fld>
            <a:endParaRPr/>
          </a:p>
        </p:txBody>
      </p:sp>
      <p:sp>
        <p:nvSpPr>
          <p:cNvPr id="1172" name="Google Shape;1172;p83"/>
          <p:cNvSpPr txBox="1"/>
          <p:nvPr/>
        </p:nvSpPr>
        <p:spPr>
          <a:xfrm>
            <a:off x="489600" y="2423357"/>
            <a:ext cx="5374202"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ea typeface="BIZ UDPゴシック" panose="020B0400000000000000" pitchFamily="50" charset="-128"/>
                <a:sym typeface="Arial"/>
              </a:rPr>
              <a:t>①メニュー　</a:t>
            </a:r>
            <a:r>
              <a:rPr lang="ja-JP" altLang="en-US" sz="1200" b="0" i="0" u="none" strike="noStrike" cap="none" dirty="0">
                <a:solidFill>
                  <a:srgbClr val="464646"/>
                </a:solidFill>
                <a:ea typeface="BIZ UDPゴシック" panose="020B0400000000000000" pitchFamily="50" charset="-128"/>
                <a:sym typeface="Arial"/>
              </a:rPr>
              <a:t>＞</a:t>
            </a:r>
            <a:r>
              <a:rPr lang="ja-JP" sz="1200" b="0" i="0" u="none" strike="noStrike" cap="none" dirty="0">
                <a:solidFill>
                  <a:srgbClr val="464646"/>
                </a:solidFill>
                <a:ea typeface="BIZ UDPゴシック" panose="020B0400000000000000" pitchFamily="50" charset="-128"/>
                <a:sym typeface="Arial"/>
              </a:rPr>
              <a:t>　帳票データ画面にて、該当帳票の</a:t>
            </a:r>
            <a:r>
              <a:rPr lang="ja-JP" altLang="en-US" sz="1200" b="0" i="0" u="none" strike="noStrike" cap="none" dirty="0">
                <a:solidFill>
                  <a:srgbClr val="464646"/>
                </a:solidFill>
                <a:ea typeface="BIZ UDPゴシック" panose="020B0400000000000000" pitchFamily="50" charset="-128"/>
                <a:sym typeface="Arial"/>
              </a:rPr>
              <a:t>「</a:t>
            </a:r>
            <a:r>
              <a:rPr lang="ja-JP" sz="1200" b="0" i="0" u="none" strike="noStrike" cap="none" dirty="0">
                <a:solidFill>
                  <a:srgbClr val="464646"/>
                </a:solidFill>
                <a:ea typeface="BIZ UDPゴシック" panose="020B0400000000000000" pitchFamily="50" charset="-128"/>
                <a:sym typeface="Arial"/>
              </a:rPr>
              <a:t>詳細</a:t>
            </a:r>
            <a:r>
              <a:rPr lang="ja-JP" altLang="en-US" sz="1200" b="0" i="0" u="none" strike="noStrike" cap="none" dirty="0">
                <a:solidFill>
                  <a:srgbClr val="464646"/>
                </a:solidFill>
                <a:ea typeface="BIZ UDPゴシック" panose="020B0400000000000000" pitchFamily="50" charset="-128"/>
                <a:sym typeface="Arial"/>
              </a:rPr>
              <a:t>」</a:t>
            </a:r>
            <a:r>
              <a:rPr lang="ja-JP" sz="1200" b="0" i="0" u="none" strike="noStrike" cap="none" dirty="0">
                <a:solidFill>
                  <a:srgbClr val="464646"/>
                </a:solidFill>
                <a:ea typeface="BIZ UDPゴシック" panose="020B0400000000000000" pitchFamily="50" charset="-128"/>
                <a:sym typeface="Arial"/>
              </a:rPr>
              <a:t>をクリックします。</a:t>
            </a:r>
            <a:endParaRPr sz="2000" dirty="0">
              <a:solidFill>
                <a:srgbClr val="464646"/>
              </a:solidFill>
            </a:endParaRPr>
          </a:p>
        </p:txBody>
      </p:sp>
      <p:sp>
        <p:nvSpPr>
          <p:cNvPr id="1173" name="Google Shape;1173;p83"/>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t>帳票発行テスト</a:t>
            </a:r>
            <a:endParaRPr dirty="0"/>
          </a:p>
        </p:txBody>
      </p:sp>
      <p:sp>
        <p:nvSpPr>
          <p:cNvPr id="1175" name="Google Shape;1175;p83"/>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altLang="en-US" sz="1400" b="0" i="0" u="none" strike="noStrike" cap="none" dirty="0">
                <a:solidFill>
                  <a:schemeClr val="lt1"/>
                </a:solidFill>
                <a:ea typeface="BIZ UDPゴシック" panose="020B0400000000000000" pitchFamily="50" charset="-128"/>
                <a:sym typeface="Arial"/>
              </a:rPr>
              <a:t>承認スキップを適用した帳票の公開手順</a:t>
            </a:r>
          </a:p>
        </p:txBody>
      </p:sp>
      <p:sp>
        <p:nvSpPr>
          <p:cNvPr id="1176" name="Google Shape;1176;p83"/>
          <p:cNvSpPr txBox="1"/>
          <p:nvPr/>
        </p:nvSpPr>
        <p:spPr>
          <a:xfrm>
            <a:off x="6286789" y="2429430"/>
            <a:ext cx="5390572"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ea typeface="BIZ UDPゴシック" panose="020B0400000000000000" pitchFamily="50" charset="-128"/>
                <a:sym typeface="Arial"/>
              </a:rPr>
              <a:t>②帳票データ取込詳細画面にて、</a:t>
            </a:r>
            <a:r>
              <a:rPr lang="ja-JP" altLang="en-US" sz="1200" b="0" i="0" u="none" strike="noStrike" cap="none" dirty="0">
                <a:solidFill>
                  <a:srgbClr val="464646"/>
                </a:solidFill>
                <a:ea typeface="BIZ UDPゴシック" panose="020B0400000000000000" pitchFamily="50" charset="-128"/>
                <a:sym typeface="Arial"/>
              </a:rPr>
              <a:t>「</a:t>
            </a:r>
            <a:r>
              <a:rPr lang="ja-JP" sz="1200" b="0" i="0" u="none" strike="noStrike" cap="none" dirty="0">
                <a:solidFill>
                  <a:srgbClr val="464646"/>
                </a:solidFill>
                <a:ea typeface="BIZ UDPゴシック" panose="020B0400000000000000" pitchFamily="50" charset="-128"/>
                <a:sym typeface="Arial"/>
              </a:rPr>
              <a:t>公開する</a:t>
            </a:r>
            <a:r>
              <a:rPr lang="ja-JP" altLang="en-US" sz="1200" b="0" i="0" u="none" strike="noStrike" cap="none" dirty="0">
                <a:solidFill>
                  <a:srgbClr val="464646"/>
                </a:solidFill>
                <a:ea typeface="BIZ UDPゴシック" panose="020B0400000000000000" pitchFamily="50" charset="-128"/>
                <a:sym typeface="Arial"/>
              </a:rPr>
              <a:t>」</a:t>
            </a:r>
            <a:r>
              <a:rPr lang="ja-JP" sz="1200" b="0" i="0" u="none" strike="noStrike" cap="none" dirty="0">
                <a:solidFill>
                  <a:srgbClr val="464646"/>
                </a:solidFill>
                <a:ea typeface="BIZ UDPゴシック" panose="020B0400000000000000" pitchFamily="50" charset="-128"/>
                <a:sym typeface="Arial"/>
              </a:rPr>
              <a:t>をクリックします。</a:t>
            </a:r>
            <a:endParaRPr sz="2000" dirty="0">
              <a:solidFill>
                <a:srgbClr val="464646"/>
              </a:solidFill>
            </a:endParaRPr>
          </a:p>
        </p:txBody>
      </p:sp>
      <p:pic>
        <p:nvPicPr>
          <p:cNvPr id="1177" name="Google Shape;1177;p83"/>
          <p:cNvPicPr preferRelativeResize="0"/>
          <p:nvPr/>
        </p:nvPicPr>
        <p:blipFill rotWithShape="1">
          <a:blip r:embed="rId3">
            <a:alphaModFix/>
          </a:blip>
          <a:srcRect/>
          <a:stretch/>
        </p:blipFill>
        <p:spPr>
          <a:xfrm>
            <a:off x="489600" y="2850439"/>
            <a:ext cx="5107378" cy="961779"/>
          </a:xfrm>
          <a:prstGeom prst="rect">
            <a:avLst/>
          </a:prstGeom>
          <a:noFill/>
          <a:ln w="12700" cap="flat" cmpd="sng">
            <a:solidFill>
              <a:srgbClr val="D2D2D2"/>
            </a:solidFill>
            <a:prstDash val="solid"/>
            <a:round/>
            <a:headEnd type="none" w="sm" len="sm"/>
            <a:tailEnd type="none" w="sm" len="sm"/>
          </a:ln>
        </p:spPr>
      </p:pic>
      <p:pic>
        <p:nvPicPr>
          <p:cNvPr id="1178" name="Google Shape;1178;p83"/>
          <p:cNvPicPr preferRelativeResize="0"/>
          <p:nvPr/>
        </p:nvPicPr>
        <p:blipFill rotWithShape="1">
          <a:blip r:embed="rId4">
            <a:alphaModFix/>
          </a:blip>
          <a:srcRect/>
          <a:stretch/>
        </p:blipFill>
        <p:spPr>
          <a:xfrm>
            <a:off x="6291758" y="2850439"/>
            <a:ext cx="5374202" cy="1431503"/>
          </a:xfrm>
          <a:prstGeom prst="rect">
            <a:avLst/>
          </a:prstGeom>
          <a:noFill/>
          <a:ln w="12700" cap="flat" cmpd="sng">
            <a:solidFill>
              <a:srgbClr val="D2D2D2"/>
            </a:solidFill>
            <a:prstDash val="solid"/>
            <a:round/>
            <a:headEnd type="none" w="sm" len="sm"/>
            <a:tailEnd type="none" w="sm" len="sm"/>
          </a:ln>
        </p:spPr>
      </p:pic>
      <p:sp>
        <p:nvSpPr>
          <p:cNvPr id="3" name="Google Shape;795;p53">
            <a:extLst>
              <a:ext uri="{FF2B5EF4-FFF2-40B4-BE49-F238E27FC236}">
                <a16:creationId xmlns:a16="http://schemas.microsoft.com/office/drawing/2014/main" id="{31694F5B-0546-E67F-FB97-2964B11D56E8}"/>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承認スキップについて</a:t>
            </a:r>
            <a:endPar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p:txBody>
      </p:sp>
      <p:sp>
        <p:nvSpPr>
          <p:cNvPr id="15" name="Google Shape;1164;p82">
            <a:extLst>
              <a:ext uri="{FF2B5EF4-FFF2-40B4-BE49-F238E27FC236}">
                <a16:creationId xmlns:a16="http://schemas.microsoft.com/office/drawing/2014/main" id="{CD7F7048-5EFB-117B-93E4-474AA4B116E3}"/>
              </a:ext>
            </a:extLst>
          </p:cNvPr>
          <p:cNvSpPr/>
          <p:nvPr/>
        </p:nvSpPr>
        <p:spPr>
          <a:xfrm>
            <a:off x="8547236" y="3314277"/>
            <a:ext cx="763452" cy="195686"/>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4" name="Google Shape;1184;p84"/>
          <p:cNvSpPr txBox="1"/>
          <p:nvPr/>
        </p:nvSpPr>
        <p:spPr>
          <a:xfrm>
            <a:off x="489600" y="2423357"/>
            <a:ext cx="521451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③確認のダイアログ画面で</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公開</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sym typeface="Arial"/>
              </a:rPr>
              <a:t>をクリックすると、帳票が公開されます。</a:t>
            </a:r>
            <a:endParaRPr sz="2000" dirty="0">
              <a:solidFill>
                <a:srgbClr val="464646"/>
              </a:solidFill>
              <a:latin typeface="BIZ UDPゴシック" panose="020B0400000000000000" pitchFamily="50" charset="-128"/>
              <a:ea typeface="BIZ UDPゴシック" panose="020B0400000000000000" pitchFamily="50" charset="-128"/>
            </a:endParaRPr>
          </a:p>
        </p:txBody>
      </p:sp>
      <p:sp>
        <p:nvSpPr>
          <p:cNvPr id="1185" name="Google Shape;1185;p84"/>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2300"/>
              <a:buNone/>
            </a:pPr>
            <a:r>
              <a:rPr lang="ja-JP" dirty="0">
                <a:latin typeface="BIZ UDPゴシック" panose="020B0400000000000000" pitchFamily="50" charset="-128"/>
                <a:ea typeface="BIZ UDPゴシック" panose="020B0400000000000000" pitchFamily="50" charset="-128"/>
              </a:rPr>
              <a:t>帳票発行テスト</a:t>
            </a:r>
            <a:endParaRPr dirty="0">
              <a:latin typeface="BIZ UDPゴシック" panose="020B0400000000000000" pitchFamily="50" charset="-128"/>
              <a:ea typeface="BIZ UDPゴシック" panose="020B0400000000000000" pitchFamily="50" charset="-128"/>
            </a:endParaRPr>
          </a:p>
        </p:txBody>
      </p:sp>
      <p:sp>
        <p:nvSpPr>
          <p:cNvPr id="1187" name="Google Shape;1187;p84"/>
          <p:cNvSpPr/>
          <p:nvPr/>
        </p:nvSpPr>
        <p:spPr>
          <a:xfrm>
            <a:off x="489600" y="1899321"/>
            <a:ext cx="10970107" cy="4000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rPr>
              <a:t>承認スキップを適用した帳票の公開手順</a:t>
            </a:r>
            <a:endParaRPr sz="1400" b="0" i="0" u="none" strike="noStrike" cap="none" dirty="0">
              <a:solidFill>
                <a:schemeClr val="lt1"/>
              </a:solidFill>
              <a:latin typeface="BIZ UDPゴシック" panose="020B0400000000000000" pitchFamily="50" charset="-128"/>
              <a:ea typeface="BIZ UDPゴシック" panose="020B0400000000000000" pitchFamily="50" charset="-128"/>
              <a:sym typeface="Arial"/>
            </a:endParaRPr>
          </a:p>
        </p:txBody>
      </p:sp>
      <p:pic>
        <p:nvPicPr>
          <p:cNvPr id="1188" name="Google Shape;1188;p84"/>
          <p:cNvPicPr preferRelativeResize="0"/>
          <p:nvPr/>
        </p:nvPicPr>
        <p:blipFill rotWithShape="1">
          <a:blip r:embed="rId3">
            <a:alphaModFix/>
          </a:blip>
          <a:srcRect/>
          <a:stretch/>
        </p:blipFill>
        <p:spPr>
          <a:xfrm>
            <a:off x="489600" y="2850439"/>
            <a:ext cx="4629150" cy="3333750"/>
          </a:xfrm>
          <a:prstGeom prst="rect">
            <a:avLst/>
          </a:prstGeom>
          <a:noFill/>
          <a:ln w="12700" cap="flat" cmpd="sng">
            <a:solidFill>
              <a:srgbClr val="D2D2D2"/>
            </a:solidFill>
            <a:prstDash val="solid"/>
            <a:round/>
            <a:headEnd type="none" w="sm" len="sm"/>
            <a:tailEnd type="none" w="sm" len="sm"/>
          </a:ln>
        </p:spPr>
      </p:pic>
      <p:sp>
        <p:nvSpPr>
          <p:cNvPr id="2" name="Google Shape;795;p53">
            <a:extLst>
              <a:ext uri="{FF2B5EF4-FFF2-40B4-BE49-F238E27FC236}">
                <a16:creationId xmlns:a16="http://schemas.microsoft.com/office/drawing/2014/main" id="{21E84BBD-5160-B65E-F533-C063774F9A17}"/>
              </a:ext>
            </a:extLst>
          </p:cNvPr>
          <p:cNvSpPr txBox="1"/>
          <p:nvPr/>
        </p:nvSpPr>
        <p:spPr>
          <a:xfrm>
            <a:off x="489600" y="1386000"/>
            <a:ext cx="11233149" cy="264179"/>
          </a:xfrm>
          <a:prstGeom prst="rect">
            <a:avLst/>
          </a:prstGeom>
          <a:noFill/>
          <a:ln>
            <a:noFill/>
          </a:ln>
        </p:spPr>
        <p:txBody>
          <a:bodyPr spcFirstLastPara="1" wrap="square" lIns="0" tIns="0" rIns="0" bIns="0" anchor="t" anchorCtr="0">
            <a:noAutofit/>
          </a:bodyPr>
          <a:lstStyle/>
          <a:p>
            <a:pPr marL="0" marR="0" lvl="3" indent="0" algn="l" rtl="0">
              <a:lnSpc>
                <a:spcPct val="135000"/>
              </a:lnSpc>
              <a:spcBef>
                <a:spcPts val="0"/>
              </a:spcBef>
              <a:spcAft>
                <a:spcPts val="0"/>
              </a:spcAft>
              <a:buClr>
                <a:srgbClr val="000000"/>
              </a:buClr>
              <a:buSzPts val="1600"/>
              <a:buFont typeface="Arial"/>
              <a:buNone/>
            </a:pPr>
            <a:r>
              <a:rPr lang="ja-JP" altLang="en-US" sz="1600" b="1" dirty="0">
                <a:solidFill>
                  <a:srgbClr val="267D00"/>
                </a:solidFill>
                <a:latin typeface="BIZ UDPゴシック" panose="020B0400000000000000" pitchFamily="50" charset="-128"/>
                <a:ea typeface="BIZ UDPゴシック" panose="020B0400000000000000" pitchFamily="50" charset="-128"/>
              </a:rPr>
              <a:t>承認スキップについて</a:t>
            </a:r>
            <a:endParaRPr lang="ja-JP" altLang="en-US" sz="1600" b="1" i="0" u="none" strike="noStrike" cap="none" dirty="0">
              <a:solidFill>
                <a:srgbClr val="267D00"/>
              </a:solidFill>
              <a:latin typeface="BIZ UDPゴシック" panose="020B0400000000000000" pitchFamily="50" charset="-128"/>
              <a:ea typeface="BIZ UDPゴシック" panose="020B0400000000000000" pitchFamily="50" charset="-128"/>
              <a:sym typeface="Arial"/>
            </a:endParaRPr>
          </a:p>
        </p:txBody>
      </p:sp>
      <p:sp>
        <p:nvSpPr>
          <p:cNvPr id="10" name="Google Shape;1164;p82">
            <a:extLst>
              <a:ext uri="{FF2B5EF4-FFF2-40B4-BE49-F238E27FC236}">
                <a16:creationId xmlns:a16="http://schemas.microsoft.com/office/drawing/2014/main" id="{37B1227F-29EE-0370-2B9D-F3DBB33F07E6}"/>
              </a:ext>
            </a:extLst>
          </p:cNvPr>
          <p:cNvSpPr/>
          <p:nvPr/>
        </p:nvSpPr>
        <p:spPr>
          <a:xfrm>
            <a:off x="1505427" y="5750095"/>
            <a:ext cx="1221104" cy="29828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3" name="Google Shape;1110;p78">
            <a:extLst>
              <a:ext uri="{FF2B5EF4-FFF2-40B4-BE49-F238E27FC236}">
                <a16:creationId xmlns:a16="http://schemas.microsoft.com/office/drawing/2014/main" id="{42B8A30D-EC9F-783F-428A-5266B3D016B9}"/>
              </a:ext>
            </a:extLst>
          </p:cNvPr>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79</a:t>
            </a:fld>
            <a:endParaRPr>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479425" y="392539"/>
            <a:ext cx="9507855"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cs typeface="Arial"/>
                <a:sym typeface="Arial"/>
              </a:rPr>
              <a:t>「楽楽明細」とは</a:t>
            </a:r>
            <a:endParaRPr dirty="0">
              <a:latin typeface="BIZ UDPゴシック" panose="020B0400000000000000" pitchFamily="50" charset="-128"/>
              <a:ea typeface="BIZ UDPゴシック" panose="020B0400000000000000" pitchFamily="50" charset="-128"/>
              <a:cs typeface="Arial"/>
              <a:sym typeface="Arial"/>
            </a:endParaRPr>
          </a:p>
        </p:txBody>
      </p:sp>
      <p:sp>
        <p:nvSpPr>
          <p:cNvPr id="155" name="Google Shape;155;p7"/>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cs typeface="Arial"/>
                <a:sym typeface="Arial"/>
              </a:rPr>
              <a:t>8</a:t>
            </a:fld>
            <a:endParaRPr>
              <a:latin typeface="BIZ UDPゴシック" panose="020B0400000000000000" pitchFamily="50" charset="-128"/>
              <a:ea typeface="BIZ UDPゴシック" panose="020B0400000000000000" pitchFamily="50" charset="-128"/>
              <a:cs typeface="Arial"/>
              <a:sym typeface="Arial"/>
            </a:endParaRPr>
          </a:p>
        </p:txBody>
      </p:sp>
      <p:sp>
        <p:nvSpPr>
          <p:cNvPr id="156" name="Google Shape;156;p7"/>
          <p:cNvSpPr txBox="1"/>
          <p:nvPr/>
        </p:nvSpPr>
        <p:spPr>
          <a:xfrm>
            <a:off x="527663" y="5712412"/>
            <a:ext cx="6337958" cy="566710"/>
          </a:xfrm>
          <a:prstGeom prst="rect">
            <a:avLst/>
          </a:prstGeom>
          <a:noFill/>
          <a:ln>
            <a:noFill/>
          </a:ln>
        </p:spPr>
        <p:txBody>
          <a:bodyPr spcFirstLastPara="1" wrap="square" lIns="0" tIns="0" rIns="0" bIns="0" anchor="ctr" anchorCtr="0">
            <a:noAutofit/>
          </a:bodyPr>
          <a:lstStyle/>
          <a:p>
            <a:pPr marL="0" marR="0" lvl="4" indent="0" algn="l" rtl="0">
              <a:lnSpc>
                <a:spcPct val="135000"/>
              </a:lnSpc>
              <a:spcBef>
                <a:spcPts val="0"/>
              </a:spcBef>
              <a:spcAft>
                <a:spcPts val="0"/>
              </a:spcAft>
              <a:buClr>
                <a:schemeClr val="dk1"/>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※帳票の発行は、大きく以下2通りのどちらかで行うことができます。</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chemeClr val="dk1"/>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・すでに作成されたPDFファイルやその他のファイルをそのまま「楽楽明細」へアップロードして発行</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4" indent="0" algn="l" rtl="0">
              <a:lnSpc>
                <a:spcPct val="135000"/>
              </a:lnSpc>
              <a:spcBef>
                <a:spcPts val="0"/>
              </a:spcBef>
              <a:spcAft>
                <a:spcPts val="0"/>
              </a:spcAft>
              <a:buClr>
                <a:schemeClr val="dk1"/>
              </a:buClr>
              <a:buSzPts val="900"/>
              <a:buFont typeface="Arial"/>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・基幹システムなどから出力したCSVデータをアップロードし、「楽楽明細」内でPDF作成して発行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nvGrpSpPr>
          <p:cNvPr id="159" name="Google Shape;159;p7"/>
          <p:cNvGrpSpPr/>
          <p:nvPr/>
        </p:nvGrpSpPr>
        <p:grpSpPr>
          <a:xfrm>
            <a:off x="2361261" y="2808089"/>
            <a:ext cx="8154983" cy="3463959"/>
            <a:chOff x="2361261" y="2808089"/>
            <a:chExt cx="8154983" cy="3463959"/>
          </a:xfrm>
        </p:grpSpPr>
        <p:grpSp>
          <p:nvGrpSpPr>
            <p:cNvPr id="160" name="Google Shape;160;p7"/>
            <p:cNvGrpSpPr/>
            <p:nvPr/>
          </p:nvGrpSpPr>
          <p:grpSpPr>
            <a:xfrm>
              <a:off x="2361261" y="3503940"/>
              <a:ext cx="8074905" cy="2768108"/>
              <a:chOff x="1133610" y="4038021"/>
              <a:chExt cx="8074905" cy="2768108"/>
            </a:xfrm>
          </p:grpSpPr>
          <p:sp>
            <p:nvSpPr>
              <p:cNvPr id="164" name="Google Shape;164;p7"/>
              <p:cNvSpPr txBox="1"/>
              <p:nvPr/>
            </p:nvSpPr>
            <p:spPr>
              <a:xfrm>
                <a:off x="4050443" y="4073204"/>
                <a:ext cx="972000" cy="540000"/>
              </a:xfrm>
              <a:prstGeom prst="rect">
                <a:avLst/>
              </a:prstGeom>
              <a:noFill/>
              <a:ln>
                <a:noFill/>
              </a:ln>
            </p:spPr>
            <p:txBody>
              <a:bodyPr spcFirstLastPara="1" wrap="square" lIns="80900" tIns="40425" rIns="80900" bIns="40425" anchor="ctr" anchorCtr="0">
                <a:noAutofit/>
              </a:bodyPr>
              <a:lstStyle/>
              <a:p>
                <a:pPr marL="0" marR="0" lvl="0" indent="0" algn="ctr" rtl="0">
                  <a:lnSpc>
                    <a:spcPct val="120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帳票の作成</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20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＆自動発行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cxnSp>
            <p:nvCxnSpPr>
              <p:cNvPr id="169" name="Google Shape;169;p7"/>
              <p:cNvCxnSpPr>
                <a:cxnSpLocks/>
              </p:cNvCxnSpPr>
              <p:nvPr/>
            </p:nvCxnSpPr>
            <p:spPr>
              <a:xfrm>
                <a:off x="2002270" y="5048692"/>
                <a:ext cx="2091653" cy="6210"/>
              </a:xfrm>
              <a:prstGeom prst="straightConnector1">
                <a:avLst/>
              </a:prstGeom>
              <a:noFill/>
              <a:ln w="12700" cap="flat" cmpd="sng">
                <a:solidFill>
                  <a:schemeClr val="dk2"/>
                </a:solidFill>
                <a:prstDash val="solid"/>
                <a:miter lim="800000"/>
                <a:headEnd type="none" w="sm" len="sm"/>
                <a:tailEnd type="triangle" w="med" len="med"/>
              </a:ln>
            </p:spPr>
          </p:cxnSp>
          <p:sp>
            <p:nvSpPr>
              <p:cNvPr id="170" name="Google Shape;170;p7"/>
              <p:cNvSpPr txBox="1"/>
              <p:nvPr/>
            </p:nvSpPr>
            <p:spPr>
              <a:xfrm>
                <a:off x="1133610" y="4051416"/>
                <a:ext cx="994736" cy="540000"/>
              </a:xfrm>
              <a:prstGeom prst="rect">
                <a:avLst/>
              </a:prstGeom>
              <a:noFill/>
              <a:ln>
                <a:noFill/>
              </a:ln>
            </p:spPr>
            <p:txBody>
              <a:bodyPr spcFirstLastPara="1" wrap="square" lIns="80900" tIns="40425" rIns="80900" bIns="40425" anchor="ctr" anchorCtr="0">
                <a:noAutofit/>
              </a:bodyPr>
              <a:lstStyle/>
              <a:p>
                <a:pPr marL="0" marR="0" lvl="0" indent="0" algn="ctr" rtl="0">
                  <a:lnSpc>
                    <a:spcPct val="120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帳票データ</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20000"/>
                  </a:lnSpc>
                  <a:spcBef>
                    <a:spcPts val="0"/>
                  </a:spcBef>
                  <a:spcAft>
                    <a:spcPts val="0"/>
                  </a:spcAft>
                  <a:buClr>
                    <a:schemeClr val="dk1"/>
                  </a:buClr>
                  <a:buSzPts val="1200"/>
                  <a:buFont typeface="BIZ UDPGothic"/>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CSV／PDF</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ctr" rtl="0">
                  <a:lnSpc>
                    <a:spcPct val="120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アップロード</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71" name="Google Shape;171;p7"/>
              <p:cNvSpPr txBox="1"/>
              <p:nvPr/>
            </p:nvSpPr>
            <p:spPr>
              <a:xfrm>
                <a:off x="7677930" y="4038021"/>
                <a:ext cx="1530585" cy="588167"/>
              </a:xfrm>
              <a:prstGeom prst="rect">
                <a:avLst/>
              </a:prstGeom>
              <a:noFill/>
              <a:ln>
                <a:noFill/>
              </a:ln>
            </p:spPr>
            <p:txBody>
              <a:bodyPr spcFirstLastPara="1" wrap="square" lIns="80900" tIns="40425" rIns="80900" bIns="40425" anchor="ctr"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WEBからダウンロード</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chemeClr val="dk1"/>
                  </a:buClr>
                  <a:buSzPts val="1200"/>
                  <a:buFont typeface="BIZ UDPGothic"/>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ダウンロードURL</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73" name="Google Shape;173;p7"/>
              <p:cNvSpPr txBox="1"/>
              <p:nvPr/>
            </p:nvSpPr>
            <p:spPr>
              <a:xfrm>
                <a:off x="7818206" y="4767982"/>
                <a:ext cx="1170000" cy="588167"/>
              </a:xfrm>
              <a:prstGeom prst="rect">
                <a:avLst/>
              </a:prstGeom>
              <a:noFill/>
              <a:ln>
                <a:noFill/>
              </a:ln>
            </p:spPr>
            <p:txBody>
              <a:bodyPr spcFirstLastPara="1" wrap="square" lIns="80900" tIns="40425" rIns="80900" bIns="40425" anchor="ctr"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メール添付</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75" name="Google Shape;175;p7"/>
              <p:cNvSpPr txBox="1"/>
              <p:nvPr/>
            </p:nvSpPr>
            <p:spPr>
              <a:xfrm>
                <a:off x="7758008" y="5528292"/>
                <a:ext cx="1170000" cy="588167"/>
              </a:xfrm>
              <a:prstGeom prst="rect">
                <a:avLst/>
              </a:prstGeom>
              <a:noFill/>
              <a:ln>
                <a:noFill/>
              </a:ln>
            </p:spPr>
            <p:txBody>
              <a:bodyPr spcFirstLastPara="1" wrap="square" lIns="80900" tIns="40425" rIns="80900" bIns="40425" anchor="ctr"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郵送代行</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77" name="Google Shape;177;p7"/>
              <p:cNvSpPr txBox="1"/>
              <p:nvPr/>
            </p:nvSpPr>
            <p:spPr>
              <a:xfrm>
                <a:off x="7809003" y="6217962"/>
                <a:ext cx="1170000" cy="588167"/>
              </a:xfrm>
              <a:prstGeom prst="rect">
                <a:avLst/>
              </a:prstGeom>
              <a:noFill/>
              <a:ln>
                <a:noFill/>
              </a:ln>
            </p:spPr>
            <p:txBody>
              <a:bodyPr spcFirstLastPara="1" wrap="square" lIns="80900" tIns="40425" rIns="80900" bIns="40425" anchor="ctr"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FAX</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sp>
            <p:nvSpPr>
              <p:cNvPr id="180" name="Google Shape;180;p7"/>
              <p:cNvSpPr txBox="1"/>
              <p:nvPr/>
            </p:nvSpPr>
            <p:spPr>
              <a:xfrm>
                <a:off x="4110950" y="5365801"/>
                <a:ext cx="1221725" cy="842005"/>
              </a:xfrm>
              <a:prstGeom prst="rect">
                <a:avLst/>
              </a:prstGeom>
              <a:noFill/>
              <a:ln>
                <a:noFill/>
              </a:ln>
            </p:spPr>
            <p:txBody>
              <a:bodyPr spcFirstLastPara="1" wrap="square" lIns="80900" tIns="40425" rIns="80900" bIns="40425" anchor="t"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請求書</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chemeClr val="dk1"/>
                  </a:buClr>
                  <a:buSzPts val="1200"/>
                  <a:buFont typeface="BIZ UDPGothic"/>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納品書</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chemeClr val="dk1"/>
                  </a:buClr>
                  <a:buSzPts val="1200"/>
                  <a:buFont typeface="BIZ UDPGothic"/>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支払明細</a:t>
                </a:r>
                <a:endParaRPr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chemeClr val="dk1"/>
                  </a:buClr>
                  <a:buSzPts val="1200"/>
                  <a:buFont typeface="BIZ UDPGothic"/>
                  <a:buNone/>
                </a:pPr>
                <a:r>
                  <a:rPr lang="ja-JP" sz="9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　領収書</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grpSp>
        <p:sp>
          <p:nvSpPr>
            <p:cNvPr id="182" name="Google Shape;182;p7"/>
            <p:cNvSpPr txBox="1"/>
            <p:nvPr/>
          </p:nvSpPr>
          <p:spPr>
            <a:xfrm>
              <a:off x="8985659" y="2808089"/>
              <a:ext cx="1530585" cy="588167"/>
            </a:xfrm>
            <a:prstGeom prst="rect">
              <a:avLst/>
            </a:prstGeom>
            <a:noFill/>
            <a:ln>
              <a:noFill/>
            </a:ln>
          </p:spPr>
          <p:txBody>
            <a:bodyPr spcFirstLastPara="1" wrap="square" lIns="80900" tIns="40425" rIns="80900" bIns="40425" anchor="ctr" anchorCtr="0">
              <a:noAutofit/>
            </a:bodyPr>
            <a:lstStyle/>
            <a:p>
              <a:pPr marL="0" marR="0" lvl="0" indent="0" algn="l" rtl="0">
                <a:lnSpc>
                  <a:spcPct val="135000"/>
                </a:lnSpc>
                <a:spcBef>
                  <a:spcPts val="0"/>
                </a:spcBef>
                <a:spcAft>
                  <a:spcPts val="0"/>
                </a:spcAft>
                <a:buClr>
                  <a:schemeClr val="dk1"/>
                </a:buClr>
                <a:buSzPts val="1200"/>
                <a:buFont typeface="BIZ UDPGothic"/>
                <a:buNone/>
              </a:pP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WEBからダウンロード</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5000"/>
                </a:lnSpc>
                <a:spcBef>
                  <a:spcPts val="0"/>
                </a:spcBef>
                <a:spcAft>
                  <a:spcPts val="0"/>
                </a:spcAft>
                <a:buClr>
                  <a:schemeClr val="dk1"/>
                </a:buClr>
                <a:buSzPts val="1200"/>
                <a:buFont typeface="BIZ UDPGothic"/>
                <a:buNone/>
              </a:pP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r>
                <a:rPr 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マイページ</a:t>
              </a:r>
              <a:r>
                <a:rPr lang="en-US" altLang="ja-JP"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rPr>
                <a:t>)</a:t>
              </a:r>
              <a:endParaRPr sz="1000" b="0" i="0" u="none" strike="noStrike" cap="none" dirty="0">
                <a:solidFill>
                  <a:schemeClr val="dk1"/>
                </a:solidFill>
                <a:latin typeface="BIZ UDPゴシック" panose="020B0400000000000000" pitchFamily="50" charset="-128"/>
                <a:ea typeface="BIZ UDPゴシック" panose="020B0400000000000000" pitchFamily="50" charset="-128"/>
                <a:sym typeface="Arial"/>
              </a:endParaRPr>
            </a:p>
          </p:txBody>
        </p:sp>
      </p:grpSp>
      <p:sp>
        <p:nvSpPr>
          <p:cNvPr id="183" name="Google Shape;183;p7"/>
          <p:cNvSpPr txBox="1">
            <a:spLocks noGrp="1"/>
          </p:cNvSpPr>
          <p:nvPr>
            <p:ph type="body" idx="1"/>
          </p:nvPr>
        </p:nvSpPr>
        <p:spPr>
          <a:xfrm>
            <a:off x="479424" y="1376361"/>
            <a:ext cx="11233149" cy="904911"/>
          </a:xfrm>
          <a:prstGeom prst="rect">
            <a:avLst/>
          </a:prstGeom>
          <a:noFill/>
          <a:ln>
            <a:noFill/>
          </a:ln>
        </p:spPr>
        <p:txBody>
          <a:bodyPr spcFirstLastPara="1" wrap="square" lIns="0" tIns="0" rIns="0" bIns="0" anchor="t" anchorCtr="0">
            <a:noAutofit/>
          </a:bodyPr>
          <a:lstStyle/>
          <a:p>
            <a:pPr marL="0" lvl="4" indent="0" algn="l" rtl="0">
              <a:lnSpc>
                <a:spcPct val="150000"/>
              </a:lnSpc>
              <a:spcBef>
                <a:spcPts val="0"/>
              </a:spcBef>
              <a:spcAft>
                <a:spcPts val="0"/>
              </a:spcAft>
              <a:buClr>
                <a:schemeClr val="dk1"/>
              </a:buClr>
              <a:buSzPts val="1300"/>
              <a:buFont typeface="Arial"/>
              <a:buNone/>
            </a:pPr>
            <a:r>
              <a:rPr lang="ja-JP" dirty="0">
                <a:latin typeface="BIZ UDPゴシック" panose="020B0400000000000000" pitchFamily="50" charset="-128"/>
                <a:ea typeface="BIZ UDPゴシック" panose="020B0400000000000000" pitchFamily="50" charset="-128"/>
                <a:cs typeface="Arial"/>
                <a:sym typeface="Arial"/>
              </a:rPr>
              <a:t>・請求書、納品書、支払明細などの帳票発行を</a:t>
            </a:r>
            <a:r>
              <a:rPr lang="ja-JP" altLang="en-US" dirty="0">
                <a:latin typeface="BIZ UDPゴシック" panose="020B0400000000000000" pitchFamily="50" charset="-128"/>
                <a:ea typeface="BIZ UDPゴシック" panose="020B0400000000000000" pitchFamily="50" charset="-128"/>
                <a:cs typeface="Arial"/>
                <a:sym typeface="Arial"/>
              </a:rPr>
              <a:t>効率</a:t>
            </a:r>
            <a:r>
              <a:rPr lang="ja-JP" dirty="0">
                <a:latin typeface="BIZ UDPゴシック" panose="020B0400000000000000" pitchFamily="50" charset="-128"/>
                <a:ea typeface="BIZ UDPゴシック" panose="020B0400000000000000" pitchFamily="50" charset="-128"/>
                <a:cs typeface="Arial"/>
                <a:sym typeface="Arial"/>
              </a:rPr>
              <a:t>化させるクラウド型のシステムです。</a:t>
            </a:r>
            <a:endParaRPr dirty="0">
              <a:latin typeface="BIZ UDPゴシック" panose="020B0400000000000000" pitchFamily="50" charset="-128"/>
              <a:ea typeface="BIZ UDPゴシック" panose="020B0400000000000000" pitchFamily="50" charset="-128"/>
              <a:cs typeface="Arial"/>
              <a:sym typeface="Arial"/>
            </a:endParaRPr>
          </a:p>
          <a:p>
            <a:pPr marL="0" lvl="4" indent="0" algn="l" rtl="0">
              <a:lnSpc>
                <a:spcPct val="150000"/>
              </a:lnSpc>
              <a:spcBef>
                <a:spcPts val="0"/>
              </a:spcBef>
              <a:spcAft>
                <a:spcPts val="0"/>
              </a:spcAft>
              <a:buClr>
                <a:schemeClr val="dk1"/>
              </a:buClr>
              <a:buSzPts val="1300"/>
              <a:buFont typeface="Arial"/>
              <a:buNone/>
            </a:pPr>
            <a:r>
              <a:rPr lang="ja-JP" dirty="0">
                <a:latin typeface="BIZ UDPゴシック" panose="020B0400000000000000" pitchFamily="50" charset="-128"/>
                <a:ea typeface="BIZ UDPゴシック" panose="020B0400000000000000" pitchFamily="50" charset="-128"/>
                <a:cs typeface="Arial"/>
                <a:sym typeface="Arial"/>
              </a:rPr>
              <a:t>・</a:t>
            </a:r>
            <a:r>
              <a:rPr lang="ja-JP" altLang="en-US" dirty="0">
                <a:latin typeface="BIZ UDPゴシック" panose="020B0400000000000000" pitchFamily="50" charset="-128"/>
                <a:ea typeface="BIZ UDPゴシック" panose="020B0400000000000000" pitchFamily="50" charset="-128"/>
                <a:cs typeface="Arial"/>
                <a:sym typeface="Arial"/>
              </a:rPr>
              <a:t>上記以外にも</a:t>
            </a:r>
            <a:r>
              <a:rPr lang="ja-JP" dirty="0">
                <a:latin typeface="BIZ UDPゴシック" panose="020B0400000000000000" pitchFamily="50" charset="-128"/>
                <a:ea typeface="BIZ UDPゴシック" panose="020B0400000000000000" pitchFamily="50" charset="-128"/>
                <a:cs typeface="Arial"/>
                <a:sym typeface="Arial"/>
              </a:rPr>
              <a:t>領収書、検収書などのあらゆる帳票の発行が可能です。</a:t>
            </a:r>
            <a:endParaRPr dirty="0">
              <a:latin typeface="BIZ UDPゴシック" panose="020B0400000000000000" pitchFamily="50" charset="-128"/>
              <a:ea typeface="BIZ UDPゴシック" panose="020B0400000000000000" pitchFamily="50" charset="-128"/>
              <a:cs typeface="Arial"/>
              <a:sym typeface="Arial"/>
            </a:endParaRPr>
          </a:p>
          <a:p>
            <a:pPr marL="0" lvl="4" indent="0" algn="l" rtl="0">
              <a:lnSpc>
                <a:spcPct val="150000"/>
              </a:lnSpc>
              <a:spcBef>
                <a:spcPts val="0"/>
              </a:spcBef>
              <a:spcAft>
                <a:spcPts val="0"/>
              </a:spcAft>
              <a:buClr>
                <a:schemeClr val="dk1"/>
              </a:buClr>
              <a:buSzPts val="1300"/>
              <a:buFont typeface="Arial"/>
              <a:buNone/>
            </a:pPr>
            <a:r>
              <a:rPr lang="ja-JP" dirty="0">
                <a:latin typeface="BIZ UDPゴシック" panose="020B0400000000000000" pitchFamily="50" charset="-128"/>
                <a:ea typeface="BIZ UDPゴシック" panose="020B0400000000000000" pitchFamily="50" charset="-128"/>
                <a:cs typeface="Arial"/>
                <a:sym typeface="Arial"/>
              </a:rPr>
              <a:t>・帳票データを取り込むだけで、顧客に応じて「WEB」「メール添付」「郵送」「FAX」のいずれかの方法で、「楽楽明細」が自動で割り振り発行します。</a:t>
            </a:r>
            <a:endParaRPr dirty="0">
              <a:latin typeface="BIZ UDPゴシック" panose="020B0400000000000000" pitchFamily="50" charset="-128"/>
              <a:ea typeface="BIZ UDPゴシック" panose="020B0400000000000000" pitchFamily="50" charset="-128"/>
              <a:cs typeface="Arial"/>
              <a:sym typeface="Arial"/>
            </a:endParaRPr>
          </a:p>
        </p:txBody>
      </p:sp>
      <p:pic>
        <p:nvPicPr>
          <p:cNvPr id="14" name="グラフィックス 13">
            <a:extLst>
              <a:ext uri="{FF2B5EF4-FFF2-40B4-BE49-F238E27FC236}">
                <a16:creationId xmlns:a16="http://schemas.microsoft.com/office/drawing/2014/main" id="{BEC6A18C-4634-B6AC-94CC-B7E13EBFAB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7921" y="4140059"/>
            <a:ext cx="702000" cy="702000"/>
          </a:xfrm>
          <a:prstGeom prst="rect">
            <a:avLst/>
          </a:prstGeom>
        </p:spPr>
      </p:pic>
      <p:pic>
        <p:nvPicPr>
          <p:cNvPr id="19" name="グラフィックス 18">
            <a:extLst>
              <a:ext uri="{FF2B5EF4-FFF2-40B4-BE49-F238E27FC236}">
                <a16:creationId xmlns:a16="http://schemas.microsoft.com/office/drawing/2014/main" id="{D8808317-FCB1-B507-A1BB-227E33E6A2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5599" y="4862352"/>
            <a:ext cx="702000" cy="702000"/>
          </a:xfrm>
          <a:prstGeom prst="rect">
            <a:avLst/>
          </a:prstGeom>
        </p:spPr>
      </p:pic>
      <p:pic>
        <p:nvPicPr>
          <p:cNvPr id="21" name="グラフィックス 20">
            <a:extLst>
              <a:ext uri="{FF2B5EF4-FFF2-40B4-BE49-F238E27FC236}">
                <a16:creationId xmlns:a16="http://schemas.microsoft.com/office/drawing/2014/main" id="{92133E0E-5BE0-B176-10D2-5414DC15EA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5599" y="5587554"/>
            <a:ext cx="702000" cy="702000"/>
          </a:xfrm>
          <a:prstGeom prst="rect">
            <a:avLst/>
          </a:prstGeom>
        </p:spPr>
      </p:pic>
      <p:pic>
        <p:nvPicPr>
          <p:cNvPr id="23" name="グラフィックス 22">
            <a:extLst>
              <a:ext uri="{FF2B5EF4-FFF2-40B4-BE49-F238E27FC236}">
                <a16:creationId xmlns:a16="http://schemas.microsoft.com/office/drawing/2014/main" id="{E584C566-B20C-F722-F109-7266DB09EC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70963" y="4196345"/>
            <a:ext cx="702000" cy="702000"/>
          </a:xfrm>
          <a:prstGeom prst="rect">
            <a:avLst/>
          </a:prstGeom>
        </p:spPr>
      </p:pic>
      <p:pic>
        <p:nvPicPr>
          <p:cNvPr id="25" name="グラフィックス 24">
            <a:extLst>
              <a:ext uri="{FF2B5EF4-FFF2-40B4-BE49-F238E27FC236}">
                <a16:creationId xmlns:a16="http://schemas.microsoft.com/office/drawing/2014/main" id="{9D9BEFC1-6A06-45DA-3735-CD671549AE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5599" y="4137151"/>
            <a:ext cx="702000" cy="702000"/>
          </a:xfrm>
          <a:prstGeom prst="rect">
            <a:avLst/>
          </a:prstGeom>
        </p:spPr>
      </p:pic>
      <p:sp>
        <p:nvSpPr>
          <p:cNvPr id="26" name="Google Shape;163;p7">
            <a:extLst>
              <a:ext uri="{FF2B5EF4-FFF2-40B4-BE49-F238E27FC236}">
                <a16:creationId xmlns:a16="http://schemas.microsoft.com/office/drawing/2014/main" id="{E098E505-02A9-DC9C-1AA6-0C5C4C763FC1}"/>
              </a:ext>
            </a:extLst>
          </p:cNvPr>
          <p:cNvSpPr/>
          <p:nvPr/>
        </p:nvSpPr>
        <p:spPr>
          <a:xfrm>
            <a:off x="10338266" y="4332195"/>
            <a:ext cx="1374307" cy="37725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顧客／受取側</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27" name="Google Shape;162;p7">
            <a:extLst>
              <a:ext uri="{FF2B5EF4-FFF2-40B4-BE49-F238E27FC236}">
                <a16:creationId xmlns:a16="http://schemas.microsoft.com/office/drawing/2014/main" id="{D4C67EF0-8844-96AE-3EC2-9984BE105A1B}"/>
              </a:ext>
            </a:extLst>
          </p:cNvPr>
          <p:cNvSpPr/>
          <p:nvPr/>
        </p:nvSpPr>
        <p:spPr>
          <a:xfrm>
            <a:off x="489946" y="4306356"/>
            <a:ext cx="1374307" cy="37725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100" b="1" i="0" u="none" strike="noStrike" cap="none" dirty="0">
                <a:solidFill>
                  <a:schemeClr val="dk1"/>
                </a:solidFill>
                <a:latin typeface="BIZ UDPゴシック" panose="020B0400000000000000" pitchFamily="50" charset="-128"/>
                <a:ea typeface="BIZ UDPゴシック" panose="020B0400000000000000" pitchFamily="50" charset="-128"/>
                <a:sym typeface="Arial"/>
              </a:rPr>
              <a:t>貴社／発行側</a:t>
            </a:r>
            <a:endParaRPr sz="1400" b="0" i="0" u="none" strike="noStrike" cap="none" dirty="0">
              <a:solidFill>
                <a:srgbClr val="000000"/>
              </a:solidFill>
              <a:latin typeface="BIZ UDPゴシック" panose="020B0400000000000000" pitchFamily="50" charset="-128"/>
              <a:ea typeface="BIZ UDPゴシック" panose="020B0400000000000000" pitchFamily="50" charset="-128"/>
              <a:sym typeface="Arial"/>
            </a:endParaRPr>
          </a:p>
        </p:txBody>
      </p:sp>
      <p:cxnSp>
        <p:nvCxnSpPr>
          <p:cNvPr id="47" name="Google Shape;169;p7">
            <a:extLst>
              <a:ext uri="{FF2B5EF4-FFF2-40B4-BE49-F238E27FC236}">
                <a16:creationId xmlns:a16="http://schemas.microsoft.com/office/drawing/2014/main" id="{7F674B3C-A734-4278-9D42-6334D016623B}"/>
              </a:ext>
            </a:extLst>
          </p:cNvPr>
          <p:cNvCxnSpPr>
            <a:cxnSpLocks/>
          </p:cNvCxnSpPr>
          <p:nvPr/>
        </p:nvCxnSpPr>
        <p:spPr>
          <a:xfrm flipV="1">
            <a:off x="6076012" y="4501901"/>
            <a:ext cx="2171908" cy="3370"/>
          </a:xfrm>
          <a:prstGeom prst="straightConnector1">
            <a:avLst/>
          </a:prstGeom>
          <a:noFill/>
          <a:ln w="12700" cap="flat" cmpd="sng">
            <a:solidFill>
              <a:schemeClr val="dk2"/>
            </a:solidFill>
            <a:prstDash val="solid"/>
            <a:miter lim="800000"/>
            <a:headEnd type="none" w="sm" len="sm"/>
            <a:tailEnd type="triangle" w="med" len="med"/>
          </a:ln>
        </p:spPr>
      </p:cxnSp>
      <p:cxnSp>
        <p:nvCxnSpPr>
          <p:cNvPr id="49" name="Google Shape;169;p7">
            <a:extLst>
              <a:ext uri="{FF2B5EF4-FFF2-40B4-BE49-F238E27FC236}">
                <a16:creationId xmlns:a16="http://schemas.microsoft.com/office/drawing/2014/main" id="{1D879400-6EC6-C21F-0F93-88DCC43E63ED}"/>
              </a:ext>
            </a:extLst>
          </p:cNvPr>
          <p:cNvCxnSpPr>
            <a:cxnSpLocks/>
          </p:cNvCxnSpPr>
          <p:nvPr/>
        </p:nvCxnSpPr>
        <p:spPr>
          <a:xfrm>
            <a:off x="6984941" y="3762311"/>
            <a:ext cx="1256897" cy="0"/>
          </a:xfrm>
          <a:prstGeom prst="straightConnector1">
            <a:avLst/>
          </a:prstGeom>
          <a:noFill/>
          <a:ln w="12700" cap="flat" cmpd="sng">
            <a:solidFill>
              <a:schemeClr val="dk2"/>
            </a:solidFill>
            <a:prstDash val="solid"/>
            <a:miter lim="800000"/>
            <a:headEnd type="none" w="sm" len="sm"/>
            <a:tailEnd type="triangle" w="med" len="med"/>
          </a:ln>
        </p:spPr>
      </p:cxnSp>
      <p:cxnSp>
        <p:nvCxnSpPr>
          <p:cNvPr id="51" name="Google Shape;169;p7">
            <a:extLst>
              <a:ext uri="{FF2B5EF4-FFF2-40B4-BE49-F238E27FC236}">
                <a16:creationId xmlns:a16="http://schemas.microsoft.com/office/drawing/2014/main" id="{19FE9010-91F8-93F6-2E36-A501C59373BC}"/>
              </a:ext>
            </a:extLst>
          </p:cNvPr>
          <p:cNvCxnSpPr>
            <a:cxnSpLocks/>
          </p:cNvCxnSpPr>
          <p:nvPr/>
        </p:nvCxnSpPr>
        <p:spPr>
          <a:xfrm>
            <a:off x="6984940" y="3064749"/>
            <a:ext cx="1256897" cy="0"/>
          </a:xfrm>
          <a:prstGeom prst="straightConnector1">
            <a:avLst/>
          </a:prstGeom>
          <a:noFill/>
          <a:ln w="12700" cap="flat" cmpd="sng">
            <a:solidFill>
              <a:schemeClr val="dk2"/>
            </a:solidFill>
            <a:prstDash val="solid"/>
            <a:miter lim="800000"/>
            <a:headEnd type="none" w="sm" len="sm"/>
            <a:tailEnd type="triangle" w="med" len="med"/>
          </a:ln>
        </p:spPr>
      </p:cxnSp>
      <p:cxnSp>
        <p:nvCxnSpPr>
          <p:cNvPr id="52" name="Google Shape;169;p7">
            <a:extLst>
              <a:ext uri="{FF2B5EF4-FFF2-40B4-BE49-F238E27FC236}">
                <a16:creationId xmlns:a16="http://schemas.microsoft.com/office/drawing/2014/main" id="{AC21723F-88BD-6182-4F7D-12D2EFA54E08}"/>
              </a:ext>
            </a:extLst>
          </p:cNvPr>
          <p:cNvCxnSpPr>
            <a:cxnSpLocks/>
          </p:cNvCxnSpPr>
          <p:nvPr/>
        </p:nvCxnSpPr>
        <p:spPr>
          <a:xfrm>
            <a:off x="6984939" y="5228794"/>
            <a:ext cx="1256897" cy="0"/>
          </a:xfrm>
          <a:prstGeom prst="straightConnector1">
            <a:avLst/>
          </a:prstGeom>
          <a:noFill/>
          <a:ln w="12700" cap="flat" cmpd="sng">
            <a:solidFill>
              <a:schemeClr val="dk2"/>
            </a:solidFill>
            <a:prstDash val="solid"/>
            <a:miter lim="800000"/>
            <a:headEnd type="none" w="sm" len="sm"/>
            <a:tailEnd type="triangle" w="med" len="med"/>
          </a:ln>
        </p:spPr>
      </p:cxnSp>
      <p:cxnSp>
        <p:nvCxnSpPr>
          <p:cNvPr id="53" name="Google Shape;169;p7">
            <a:extLst>
              <a:ext uri="{FF2B5EF4-FFF2-40B4-BE49-F238E27FC236}">
                <a16:creationId xmlns:a16="http://schemas.microsoft.com/office/drawing/2014/main" id="{493F79F8-CEE8-A785-B810-817E86618CA0}"/>
              </a:ext>
            </a:extLst>
          </p:cNvPr>
          <p:cNvCxnSpPr>
            <a:cxnSpLocks/>
          </p:cNvCxnSpPr>
          <p:nvPr/>
        </p:nvCxnSpPr>
        <p:spPr>
          <a:xfrm>
            <a:off x="6984941" y="5938554"/>
            <a:ext cx="1256897" cy="0"/>
          </a:xfrm>
          <a:prstGeom prst="straightConnector1">
            <a:avLst/>
          </a:prstGeom>
          <a:noFill/>
          <a:ln w="12700" cap="flat" cmpd="sng">
            <a:solidFill>
              <a:schemeClr val="dk2"/>
            </a:solidFill>
            <a:prstDash val="solid"/>
            <a:miter lim="800000"/>
            <a:headEnd type="none" w="sm" len="sm"/>
            <a:tailEnd type="triangle" w="med" len="med"/>
          </a:ln>
        </p:spPr>
      </p:cxnSp>
      <p:cxnSp>
        <p:nvCxnSpPr>
          <p:cNvPr id="55" name="直線コネクタ 54">
            <a:extLst>
              <a:ext uri="{FF2B5EF4-FFF2-40B4-BE49-F238E27FC236}">
                <a16:creationId xmlns:a16="http://schemas.microsoft.com/office/drawing/2014/main" id="{8FDB8152-2F58-DF46-4DC3-235C6D9809D7}"/>
              </a:ext>
            </a:extLst>
          </p:cNvPr>
          <p:cNvCxnSpPr/>
          <p:nvPr/>
        </p:nvCxnSpPr>
        <p:spPr>
          <a:xfrm>
            <a:off x="6984941" y="3064749"/>
            <a:ext cx="0" cy="2873805"/>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28" name="グラフィックス 127">
            <a:extLst>
              <a:ext uri="{FF2B5EF4-FFF2-40B4-BE49-F238E27FC236}">
                <a16:creationId xmlns:a16="http://schemas.microsoft.com/office/drawing/2014/main" id="{92DB282C-F96C-E2CC-2E56-E36D4C3619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74599" y="2722749"/>
            <a:ext cx="684000" cy="684000"/>
          </a:xfrm>
          <a:prstGeom prst="rect">
            <a:avLst/>
          </a:prstGeom>
        </p:spPr>
      </p:pic>
      <p:pic>
        <p:nvPicPr>
          <p:cNvPr id="130" name="グラフィックス 129">
            <a:extLst>
              <a:ext uri="{FF2B5EF4-FFF2-40B4-BE49-F238E27FC236}">
                <a16:creationId xmlns:a16="http://schemas.microsoft.com/office/drawing/2014/main" id="{64B18A7F-5891-3820-05CD-B6E9DD817E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74599" y="3429950"/>
            <a:ext cx="684000" cy="684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5" name="Google Shape;141;p5">
            <a:extLst>
              <a:ext uri="{FF2B5EF4-FFF2-40B4-BE49-F238E27FC236}">
                <a16:creationId xmlns:a16="http://schemas.microsoft.com/office/drawing/2014/main" id="{96C5FE2C-52FD-F21C-097D-0C1A06F99D20}"/>
              </a:ext>
            </a:extLst>
          </p:cNvPr>
          <p:cNvSpPr txBox="1">
            <a:spLocks/>
          </p:cNvSpPr>
          <p:nvPr/>
        </p:nvSpPr>
        <p:spPr>
          <a:xfrm>
            <a:off x="479425" y="1313104"/>
            <a:ext cx="11233150" cy="449238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74650" algn="l" rtl="0">
              <a:lnSpc>
                <a:spcPct val="100000"/>
              </a:lnSpc>
              <a:spcBef>
                <a:spcPts val="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1pPr>
            <a:lvl2pPr marL="914400" marR="0" lvl="1"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2pPr>
            <a:lvl3pPr marL="1371600" marR="0" lvl="2"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3pPr>
            <a:lvl4pPr marL="1828800" marR="0" lvl="3"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4pPr>
            <a:lvl5pPr marL="2286000" marR="0" lvl="4"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5pPr>
            <a:lvl6pPr marL="2743200" marR="0" lvl="5"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6pPr>
            <a:lvl7pPr marL="3200400" marR="0" lvl="6"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7pPr>
            <a:lvl8pPr marL="3657600" marR="0" lvl="7" indent="-374650" algn="l" rtl="0">
              <a:lnSpc>
                <a:spcPct val="100000"/>
              </a:lnSpc>
              <a:spcBef>
                <a:spcPts val="1600"/>
              </a:spcBef>
              <a:spcAft>
                <a:spcPts val="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8pPr>
            <a:lvl9pPr marL="4114800" marR="0" lvl="8" indent="-374650" algn="l" rtl="0">
              <a:lnSpc>
                <a:spcPct val="100000"/>
              </a:lnSpc>
              <a:spcBef>
                <a:spcPts val="1600"/>
              </a:spcBef>
              <a:spcAft>
                <a:spcPts val="1600"/>
              </a:spcAft>
              <a:buClr>
                <a:schemeClr val="dk1"/>
              </a:buClr>
              <a:buSzPts val="2300"/>
              <a:buFont typeface="BIZ UDPGothic"/>
              <a:buAutoNum type="arabicPeriod"/>
              <a:defRPr sz="2300" b="1" i="0" u="none" strike="noStrike" cap="none">
                <a:solidFill>
                  <a:schemeClr val="dk1"/>
                </a:solidFill>
                <a:latin typeface="BIZ UDPGothic"/>
                <a:ea typeface="BIZ UDPGothic"/>
                <a:cs typeface="BIZ UDPGothic"/>
                <a:sym typeface="BIZ UDPGothic"/>
              </a:defRPr>
            </a:lvl9pPr>
          </a:lstStyle>
          <a:p>
            <a:pPr marL="0" lvl="0" indent="0" algn="l" rtl="0">
              <a:lnSpc>
                <a:spcPct val="140000"/>
              </a:lnSpc>
              <a:spcBef>
                <a:spcPts val="0"/>
              </a:spcBef>
              <a:spcAft>
                <a:spcPts val="0"/>
              </a:spcAft>
              <a:buSzPts val="2300"/>
              <a:buNone/>
            </a:pPr>
            <a:r>
              <a:rPr lang="en-US" altLang="ja-JP" dirty="0">
                <a:solidFill>
                  <a:srgbClr val="D2D2D2"/>
                </a:solidFill>
              </a:rPr>
              <a:t>1.WEB</a:t>
            </a:r>
            <a:r>
              <a:rPr lang="ja-JP" altLang="en-US" dirty="0">
                <a:solidFill>
                  <a:srgbClr val="D2D2D2"/>
                </a:solidFill>
              </a:rPr>
              <a:t>化のご案内</a:t>
            </a:r>
            <a:r>
              <a:rPr lang="en-US" altLang="ja-JP" dirty="0">
                <a:solidFill>
                  <a:srgbClr val="D2D2D2"/>
                </a:solidFill>
              </a:rPr>
              <a:t>(</a:t>
            </a:r>
            <a:r>
              <a:rPr lang="ja-JP" altLang="en-US" dirty="0">
                <a:solidFill>
                  <a:srgbClr val="D2D2D2"/>
                </a:solidFill>
              </a:rPr>
              <a:t>メールアドレス回収</a:t>
            </a:r>
            <a:r>
              <a:rPr lang="en-US" altLang="ja-JP" dirty="0">
                <a:solidFill>
                  <a:srgbClr val="D2D2D2"/>
                </a:solidFill>
              </a:rPr>
              <a:t>)</a:t>
            </a:r>
            <a:endParaRPr lang="ja-JP" altLang="en-US" dirty="0">
              <a:solidFill>
                <a:srgbClr val="D2D2D2"/>
              </a:solidFill>
            </a:endParaRPr>
          </a:p>
          <a:p>
            <a:pPr marL="0" indent="0">
              <a:lnSpc>
                <a:spcPct val="140000"/>
              </a:lnSpc>
              <a:buNone/>
            </a:pPr>
            <a:r>
              <a:rPr lang="en-US" altLang="ja-JP" dirty="0">
                <a:solidFill>
                  <a:srgbClr val="D2D2D2"/>
                </a:solidFill>
              </a:rPr>
              <a:t>2.</a:t>
            </a:r>
            <a:r>
              <a:rPr lang="ja-JP" altLang="en-US" dirty="0">
                <a:solidFill>
                  <a:srgbClr val="D2D2D2"/>
                </a:solidFill>
              </a:rPr>
              <a:t>帳票のご発行に向けて</a:t>
            </a:r>
          </a:p>
          <a:p>
            <a:pPr marL="0" indent="0">
              <a:lnSpc>
                <a:spcPct val="140000"/>
              </a:lnSpc>
              <a:buNone/>
            </a:pPr>
            <a:r>
              <a:rPr lang="en-US" altLang="ja-JP" dirty="0">
                <a:solidFill>
                  <a:srgbClr val="464646"/>
                </a:solidFill>
              </a:rPr>
              <a:t>3.</a:t>
            </a:r>
            <a:r>
              <a:rPr lang="ja-JP" altLang="en-US" dirty="0">
                <a:solidFill>
                  <a:srgbClr val="464646"/>
                </a:solidFill>
              </a:rPr>
              <a:t>補足事項</a:t>
            </a:r>
          </a:p>
        </p:txBody>
      </p:sp>
      <p:sp>
        <p:nvSpPr>
          <p:cNvPr id="148" name="Google Shape;148;p6"/>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80</a:t>
            </a:fld>
            <a:endParaRPr/>
          </a:p>
        </p:txBody>
      </p:sp>
      <p:sp>
        <p:nvSpPr>
          <p:cNvPr id="6" name="Google Shape;142;p5">
            <a:extLst>
              <a:ext uri="{FF2B5EF4-FFF2-40B4-BE49-F238E27FC236}">
                <a16:creationId xmlns:a16="http://schemas.microsoft.com/office/drawing/2014/main" id="{387B4B2E-715A-4254-FFEE-66C9FD4DC2DC}"/>
              </a:ext>
            </a:extLst>
          </p:cNvPr>
          <p:cNvSpPr txBox="1">
            <a:spLocks noGrp="1"/>
          </p:cNvSpPr>
          <p:nvPr>
            <p:ph type="title"/>
          </p:nvPr>
        </p:nvSpPr>
        <p:spPr>
          <a:xfrm>
            <a:off x="479425" y="384066"/>
            <a:ext cx="9789991" cy="79375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altLang="en-US" dirty="0"/>
              <a:t>目次</a:t>
            </a:r>
            <a:endParaRPr dirty="0"/>
          </a:p>
        </p:txBody>
      </p:sp>
      <p:sp>
        <p:nvSpPr>
          <p:cNvPr id="3" name="吹き出し: 四角形 2">
            <a:extLst>
              <a:ext uri="{FF2B5EF4-FFF2-40B4-BE49-F238E27FC236}">
                <a16:creationId xmlns:a16="http://schemas.microsoft.com/office/drawing/2014/main" id="{5C6D1B1B-66EC-4721-93D2-98A09E0E3FA6}"/>
              </a:ext>
            </a:extLst>
          </p:cNvPr>
          <p:cNvSpPr/>
          <p:nvPr/>
        </p:nvSpPr>
        <p:spPr>
          <a:xfrm>
            <a:off x="-3454400" y="34872"/>
            <a:ext cx="3273425" cy="746069"/>
          </a:xfrm>
          <a:prstGeom prst="wedgeRectCallout">
            <a:avLst>
              <a:gd name="adj1" fmla="val -20833"/>
              <a:gd name="adj2" fmla="val 46868"/>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nSpc>
                <a:spcPct val="120000"/>
              </a:lnSpc>
            </a:pP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資料作成担当者様へ</a:t>
            </a:r>
            <a:r>
              <a:rPr kumimoji="1" lang="en-US" altLang="ja-JP" sz="1100" dirty="0">
                <a:solidFill>
                  <a:schemeClr val="tx1"/>
                </a:solidFill>
                <a:latin typeface="BIZ UDPゴシック" panose="020B0400000000000000" pitchFamily="50" charset="-128"/>
                <a:ea typeface="BIZ UDPゴシック" panose="020B0400000000000000" pitchFamily="50" charset="-128"/>
              </a:rPr>
              <a:t>】</a:t>
            </a: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説明会用の目次スライドとなります。</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nSpc>
                <a:spcPct val="1200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必要に応じて修正または削除してください。</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78900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86"/>
          <p:cNvSpPr txBox="1">
            <a:spLocks noGrp="1"/>
          </p:cNvSpPr>
          <p:nvPr>
            <p:ph type="title"/>
          </p:nvPr>
        </p:nvSpPr>
        <p:spPr>
          <a:xfrm>
            <a:off x="479425" y="392546"/>
            <a:ext cx="9507900" cy="51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電子帳簿保存法対応について</a:t>
            </a:r>
            <a:endParaRPr dirty="0"/>
          </a:p>
          <a:p>
            <a:pPr marL="0" lvl="0" indent="0" algn="l" rtl="0">
              <a:lnSpc>
                <a:spcPct val="90000"/>
              </a:lnSpc>
              <a:spcBef>
                <a:spcPts val="0"/>
              </a:spcBef>
              <a:spcAft>
                <a:spcPts val="0"/>
              </a:spcAft>
              <a:buClr>
                <a:schemeClr val="dk2"/>
              </a:buClr>
              <a:buSzPts val="2300"/>
              <a:buFont typeface="BIZ UDPGothic"/>
              <a:buNone/>
            </a:pPr>
            <a:endParaRPr dirty="0"/>
          </a:p>
        </p:txBody>
      </p:sp>
      <p:sp>
        <p:nvSpPr>
          <p:cNvPr id="1200" name="Google Shape;1200;p86"/>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700"/>
              <a:buFont typeface="Arial"/>
              <a:buNone/>
            </a:pPr>
            <a:fld id="{00000000-1234-1234-1234-123412341234}" type="slidenum">
              <a:rPr lang="en-US" altLang="ja-JP"/>
              <a:t>81</a:t>
            </a:fld>
            <a:endParaRPr/>
          </a:p>
        </p:txBody>
      </p:sp>
      <p:sp>
        <p:nvSpPr>
          <p:cNvPr id="1201" name="Google Shape;1201;p86"/>
          <p:cNvSpPr txBox="1"/>
          <p:nvPr/>
        </p:nvSpPr>
        <p:spPr>
          <a:xfrm>
            <a:off x="479425" y="1393979"/>
            <a:ext cx="10807200" cy="601018"/>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電子帳簿保存法対応に関して、各法要件に該当するシステム設定をご案内いたします。</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ご運用開始前に設定を推奨する箇所がございますのでご確認をお願いいたします。</a:t>
            </a:r>
            <a:endParaRPr sz="1300" b="0" i="0" u="none" strike="noStrike" cap="none" dirty="0">
              <a:solidFill>
                <a:srgbClr val="464646"/>
              </a:solidFill>
              <a:latin typeface="BIZ UDPGothic"/>
              <a:ea typeface="BIZ UDPGothic"/>
              <a:cs typeface="BIZ UDPGothic"/>
              <a:sym typeface="BIZ UDPGothic"/>
            </a:endParaRPr>
          </a:p>
        </p:txBody>
      </p:sp>
      <p:sp>
        <p:nvSpPr>
          <p:cNvPr id="1202" name="Google Shape;1202;p86"/>
          <p:cNvSpPr txBox="1"/>
          <p:nvPr/>
        </p:nvSpPr>
        <p:spPr>
          <a:xfrm>
            <a:off x="6277275" y="2141858"/>
            <a:ext cx="5196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BIZ UDPGothic"/>
              <a:ea typeface="BIZ UDPGothic"/>
              <a:cs typeface="BIZ UDPGothic"/>
              <a:sym typeface="BIZ UDPGothic"/>
            </a:endParaRPr>
          </a:p>
        </p:txBody>
      </p:sp>
      <p:sp>
        <p:nvSpPr>
          <p:cNvPr id="1203" name="Google Shape;1203;p86"/>
          <p:cNvSpPr txBox="1"/>
          <p:nvPr/>
        </p:nvSpPr>
        <p:spPr>
          <a:xfrm>
            <a:off x="490555" y="2674743"/>
            <a:ext cx="5082864"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電子帳簿保存法に対応する場合、事業年度の確定申告書の提出期限の</a:t>
            </a:r>
            <a:endParaRPr lang="en-US" altLang="ja-JP"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翌日から7年間保存が必要とされています。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７年保存の場合にはシステム上は実質8年2</a:t>
            </a:r>
            <a:r>
              <a:rPr lang="ja-JP" altLang="en-US" sz="1200" b="0" i="0" u="none" strike="noStrike" cap="none" dirty="0">
                <a:solidFill>
                  <a:schemeClr val="dk1"/>
                </a:solidFill>
                <a:latin typeface="BIZ UDPGothic"/>
                <a:ea typeface="BIZ UDPGothic"/>
                <a:cs typeface="BIZ UDPGothic"/>
                <a:sym typeface="BIZ UDPGothic"/>
              </a:rPr>
              <a:t>か</a:t>
            </a:r>
            <a:r>
              <a:rPr lang="ja-JP" sz="1200" b="0" i="0" u="none" strike="noStrike" cap="none" dirty="0">
                <a:solidFill>
                  <a:schemeClr val="dk1"/>
                </a:solidFill>
                <a:latin typeface="BIZ UDPGothic"/>
                <a:ea typeface="BIZ UDPGothic"/>
                <a:cs typeface="BIZ UDPGothic"/>
                <a:sym typeface="BIZ UDPGothic"/>
              </a:rPr>
              <a:t>月が必要です。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「基本設定」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「システム設定」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「保存期間」にて適切な帳票の保存期間の設定をお願いいたします。</a:t>
            </a:r>
            <a:endParaRPr sz="1200" b="0" i="0" u="none" strike="noStrike" cap="none" dirty="0">
              <a:solidFill>
                <a:schemeClr val="dk1"/>
              </a:solidFill>
              <a:latin typeface="BIZ UDPGothic"/>
              <a:ea typeface="BIZ UDPGothic"/>
              <a:cs typeface="BIZ UDPGothic"/>
              <a:sym typeface="BIZ UDPGothic"/>
            </a:endParaRPr>
          </a:p>
        </p:txBody>
      </p:sp>
      <p:sp>
        <p:nvSpPr>
          <p:cNvPr id="1204" name="Google Shape;1204;p86"/>
          <p:cNvSpPr/>
          <p:nvPr/>
        </p:nvSpPr>
        <p:spPr>
          <a:xfrm>
            <a:off x="475885" y="2162832"/>
            <a:ext cx="21306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Gothic"/>
                <a:ea typeface="BIZ UDPGothic"/>
                <a:cs typeface="BIZ UDPGothic"/>
                <a:sym typeface="BIZ UDPGothic"/>
              </a:rPr>
              <a:t>帳票の保存期間の設定</a:t>
            </a:r>
            <a:endParaRPr sz="1400" b="0" i="0" u="none" strike="noStrike" cap="none" dirty="0">
              <a:solidFill>
                <a:schemeClr val="lt1"/>
              </a:solidFill>
              <a:latin typeface="BIZ UDPGothic"/>
              <a:ea typeface="BIZ UDPGothic"/>
              <a:cs typeface="BIZ UDPGothic"/>
              <a:sym typeface="BIZ UDPGothic"/>
            </a:endParaRPr>
          </a:p>
        </p:txBody>
      </p:sp>
      <p:pic>
        <p:nvPicPr>
          <p:cNvPr id="1205" name="Google Shape;1205;p86"/>
          <p:cNvPicPr preferRelativeResize="0">
            <a:picLocks noChangeAspect="1"/>
          </p:cNvPicPr>
          <p:nvPr/>
        </p:nvPicPr>
        <p:blipFill rotWithShape="1">
          <a:blip r:embed="rId3">
            <a:alphaModFix/>
          </a:blip>
          <a:srcRect r="5650"/>
          <a:stretch/>
        </p:blipFill>
        <p:spPr>
          <a:xfrm>
            <a:off x="488951" y="4119682"/>
            <a:ext cx="4408652" cy="2151113"/>
          </a:xfrm>
          <a:prstGeom prst="rect">
            <a:avLst/>
          </a:prstGeom>
          <a:noFill/>
          <a:ln w="12700">
            <a:solidFill>
              <a:srgbClr val="D2D2D2"/>
            </a:solidFill>
          </a:ln>
        </p:spPr>
      </p:pic>
      <p:pic>
        <p:nvPicPr>
          <p:cNvPr id="1206" name="Google Shape;1206;p86"/>
          <p:cNvPicPr preferRelativeResize="0">
            <a:picLocks noChangeAspect="1"/>
          </p:cNvPicPr>
          <p:nvPr/>
        </p:nvPicPr>
        <p:blipFill rotWithShape="1">
          <a:blip r:embed="rId4">
            <a:alphaModFix/>
          </a:blip>
          <a:srcRect/>
          <a:stretch/>
        </p:blipFill>
        <p:spPr>
          <a:xfrm>
            <a:off x="6288300" y="4352925"/>
            <a:ext cx="3874239" cy="1917870"/>
          </a:xfrm>
          <a:prstGeom prst="rect">
            <a:avLst/>
          </a:prstGeom>
          <a:noFill/>
          <a:ln w="12700">
            <a:solidFill>
              <a:srgbClr val="D2D2D2"/>
            </a:solidFill>
          </a:ln>
        </p:spPr>
      </p:pic>
      <p:sp>
        <p:nvSpPr>
          <p:cNvPr id="1207" name="Google Shape;1207;p86"/>
          <p:cNvSpPr txBox="1"/>
          <p:nvPr/>
        </p:nvSpPr>
        <p:spPr>
          <a:xfrm>
            <a:off x="6287239" y="2640588"/>
            <a:ext cx="572384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※帳票作成機能および、自社で準備したPDFと一緒にCSVを取り込む運用の</a:t>
            </a:r>
            <a:endParaRPr lang="en-US" altLang="ja-JP"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お客様が対象です。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「対象日付」と「金額項目」を設定することで帳票管理画面にて各項目で範囲検索が</a:t>
            </a:r>
            <a:endParaRPr lang="en-US" altLang="ja-JP"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可能になります。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「基本設定」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「マイページに関する設定」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「対象日付での検索</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金額での設定」に</a:t>
            </a:r>
            <a:endParaRPr lang="en-US" altLang="ja-JP"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チェックをお願いいたします。</a:t>
            </a:r>
            <a:endParaRPr sz="1200" b="0" i="0" u="none" strike="noStrike" cap="none" dirty="0">
              <a:solidFill>
                <a:schemeClr val="dk1"/>
              </a:solidFill>
              <a:latin typeface="BIZ UDPGothic"/>
              <a:ea typeface="BIZ UDPGothic"/>
              <a:cs typeface="BIZ UDPGothic"/>
              <a:sym typeface="BIZ UDPGothic"/>
            </a:endParaRPr>
          </a:p>
        </p:txBody>
      </p:sp>
      <p:sp>
        <p:nvSpPr>
          <p:cNvPr id="1208" name="Google Shape;1208;p86"/>
          <p:cNvSpPr/>
          <p:nvPr/>
        </p:nvSpPr>
        <p:spPr>
          <a:xfrm>
            <a:off x="6287240" y="2155592"/>
            <a:ext cx="2903400" cy="4054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Gothic"/>
                <a:ea typeface="BIZ UDPGothic"/>
                <a:cs typeface="BIZ UDPGothic"/>
                <a:sym typeface="BIZ UDPGothic"/>
              </a:rPr>
              <a:t>「検索性の確保」のための設定</a:t>
            </a:r>
            <a:endParaRPr sz="1400" b="0" i="0" u="none" strike="noStrike" cap="none" dirty="0">
              <a:solidFill>
                <a:schemeClr val="lt1"/>
              </a:solidFill>
              <a:latin typeface="BIZ UDPGothic"/>
              <a:ea typeface="BIZ UDPGothic"/>
              <a:cs typeface="BIZ UDPGothic"/>
              <a:sym typeface="BIZ UDPGothic"/>
            </a:endParaRPr>
          </a:p>
        </p:txBody>
      </p:sp>
      <p:sp>
        <p:nvSpPr>
          <p:cNvPr id="22" name="Google Shape;1164;p82">
            <a:extLst>
              <a:ext uri="{FF2B5EF4-FFF2-40B4-BE49-F238E27FC236}">
                <a16:creationId xmlns:a16="http://schemas.microsoft.com/office/drawing/2014/main" id="{9598833B-215F-0F87-C9ED-101CC08E6CB2}"/>
              </a:ext>
            </a:extLst>
          </p:cNvPr>
          <p:cNvSpPr/>
          <p:nvPr/>
        </p:nvSpPr>
        <p:spPr>
          <a:xfrm>
            <a:off x="596900" y="4444199"/>
            <a:ext cx="4243182" cy="29828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23" name="Google Shape;1164;p82">
            <a:extLst>
              <a:ext uri="{FF2B5EF4-FFF2-40B4-BE49-F238E27FC236}">
                <a16:creationId xmlns:a16="http://schemas.microsoft.com/office/drawing/2014/main" id="{152A8ED5-540F-A3CB-7889-3FFA6823B946}"/>
              </a:ext>
            </a:extLst>
          </p:cNvPr>
          <p:cNvSpPr/>
          <p:nvPr/>
        </p:nvSpPr>
        <p:spPr>
          <a:xfrm>
            <a:off x="6391848" y="5822705"/>
            <a:ext cx="3053777" cy="39077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87"/>
          <p:cNvSpPr txBox="1">
            <a:spLocks noGrp="1"/>
          </p:cNvSpPr>
          <p:nvPr>
            <p:ph type="title"/>
          </p:nvPr>
        </p:nvSpPr>
        <p:spPr>
          <a:xfrm>
            <a:off x="479425" y="392545"/>
            <a:ext cx="9507900" cy="841243"/>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電子帳簿保存法対応について</a:t>
            </a:r>
            <a:endParaRPr dirty="0"/>
          </a:p>
          <a:p>
            <a:pPr marL="0" lvl="0" indent="0" algn="l" rtl="0">
              <a:lnSpc>
                <a:spcPct val="120000"/>
              </a:lnSpc>
              <a:spcBef>
                <a:spcPts val="0"/>
              </a:spcBef>
              <a:spcAft>
                <a:spcPts val="0"/>
              </a:spcAft>
              <a:buClr>
                <a:schemeClr val="dk2"/>
              </a:buClr>
              <a:buSzPts val="2300"/>
              <a:buFont typeface="BIZ UDPGothic"/>
              <a:buNone/>
            </a:pPr>
            <a:r>
              <a:rPr lang="ja-JP" dirty="0"/>
              <a:t>※電子帳簿保存法オプションをご契約の場合</a:t>
            </a:r>
            <a:endParaRPr dirty="0"/>
          </a:p>
          <a:p>
            <a:pPr marL="0" lvl="0" indent="0" algn="l" rtl="0">
              <a:lnSpc>
                <a:spcPct val="120000"/>
              </a:lnSpc>
              <a:spcBef>
                <a:spcPts val="0"/>
              </a:spcBef>
              <a:spcAft>
                <a:spcPts val="0"/>
              </a:spcAft>
              <a:buClr>
                <a:schemeClr val="dk2"/>
              </a:buClr>
              <a:buSzPts val="2300"/>
              <a:buFont typeface="BIZ UDPGothic"/>
              <a:buNone/>
            </a:pPr>
            <a:endParaRPr dirty="0"/>
          </a:p>
          <a:p>
            <a:pPr marL="0" lvl="0" indent="0" algn="l" rtl="0">
              <a:lnSpc>
                <a:spcPct val="120000"/>
              </a:lnSpc>
              <a:spcBef>
                <a:spcPts val="0"/>
              </a:spcBef>
              <a:spcAft>
                <a:spcPts val="0"/>
              </a:spcAft>
              <a:buClr>
                <a:schemeClr val="dk2"/>
              </a:buClr>
              <a:buSzPts val="2300"/>
              <a:buFont typeface="BIZ UDPGothic"/>
              <a:buNone/>
            </a:pPr>
            <a:endParaRPr dirty="0"/>
          </a:p>
        </p:txBody>
      </p:sp>
      <p:sp>
        <p:nvSpPr>
          <p:cNvPr id="1214" name="Google Shape;1214;p87"/>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82</a:t>
            </a:fld>
            <a:endParaRPr/>
          </a:p>
        </p:txBody>
      </p:sp>
      <p:sp>
        <p:nvSpPr>
          <p:cNvPr id="1215" name="Google Shape;1215;p87"/>
          <p:cNvSpPr txBox="1"/>
          <p:nvPr/>
        </p:nvSpPr>
        <p:spPr>
          <a:xfrm>
            <a:off x="485518" y="1386864"/>
            <a:ext cx="10807200" cy="559073"/>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電子帳簿保存法対応に関して、各法要件に該当するシステム設定をご案内いたします。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ご運用開始前に設定を推奨する箇所がございますので</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ご確認をお願いいたします。</a:t>
            </a:r>
            <a:endParaRPr sz="1300" b="0" i="0" u="none" strike="noStrike" cap="none" dirty="0">
              <a:solidFill>
                <a:schemeClr val="dk1"/>
              </a:solidFill>
              <a:latin typeface="BIZ UDPGothic"/>
              <a:ea typeface="BIZ UDPGothic"/>
              <a:cs typeface="BIZ UDPGothic"/>
              <a:sym typeface="BIZ UDPGothic"/>
            </a:endParaRPr>
          </a:p>
        </p:txBody>
      </p:sp>
      <p:sp>
        <p:nvSpPr>
          <p:cNvPr id="1216" name="Google Shape;1216;p87"/>
          <p:cNvSpPr txBox="1"/>
          <p:nvPr/>
        </p:nvSpPr>
        <p:spPr>
          <a:xfrm>
            <a:off x="489600" y="2809281"/>
            <a:ext cx="79248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※電子帳簿保存法オプションにお申込のお客様が対象です。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楽楽明細</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には顧客情報を削除すると紐づく帳票も合わせて削除する仕様がございます。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そのため、誤って顧客情報を削除することを防止するため「顧客データの削除制限」の設定をお願いいたします。</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「メニュー」</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「基本設定」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「システム設定」</a:t>
            </a:r>
            <a:r>
              <a:rPr lang="ja-JP" altLang="en-US" sz="1200" b="0" i="0" u="none" strike="noStrike" cap="none" dirty="0">
                <a:solidFill>
                  <a:schemeClr val="dk1"/>
                </a:solidFill>
                <a:latin typeface="BIZ UDPGothic"/>
                <a:ea typeface="BIZ UDPGothic"/>
                <a:cs typeface="BIZ UDPGothic"/>
                <a:sym typeface="BIZ UDPGothic"/>
              </a:rPr>
              <a:t>＞</a:t>
            </a:r>
            <a:r>
              <a:rPr lang="ja-JP" sz="1200" b="0" i="0" u="none" strike="noStrike" cap="none" dirty="0">
                <a:solidFill>
                  <a:schemeClr val="dk1"/>
                </a:solidFill>
                <a:latin typeface="BIZ UDPGothic"/>
                <a:ea typeface="BIZ UDPGothic"/>
                <a:cs typeface="BIZ UDPGothic"/>
                <a:sym typeface="BIZ UDPGothic"/>
              </a:rPr>
              <a:t>「顧客データの削除制御」</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※当該オプションは　一度設定をオンにすると、オフに戻すことはできません。</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　検証完了後、本番運用開始前のタイミングで</a:t>
            </a:r>
            <a:endParaRPr sz="1200" b="0" i="0" u="none" strike="noStrike" cap="none" dirty="0">
              <a:solidFill>
                <a:schemeClr val="dk1"/>
              </a:solidFill>
              <a:latin typeface="BIZ UDPGothic"/>
              <a:ea typeface="BIZ UDPGothic"/>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Gothic"/>
                <a:ea typeface="BIZ UDPGothic"/>
                <a:cs typeface="BIZ UDPGothic"/>
                <a:sym typeface="BIZ UDPGothic"/>
              </a:rPr>
              <a:t>　ご設定していただきますようお願いいたします。</a:t>
            </a:r>
            <a:endParaRPr sz="1200" b="0" i="0" u="none" strike="noStrike" cap="none" dirty="0">
              <a:solidFill>
                <a:schemeClr val="dk1"/>
              </a:solidFill>
              <a:latin typeface="BIZ UDPGothic"/>
              <a:ea typeface="BIZ UDPGothic"/>
              <a:cs typeface="BIZ UDPGothic"/>
              <a:sym typeface="BIZ UDPGothic"/>
            </a:endParaRPr>
          </a:p>
        </p:txBody>
      </p:sp>
      <p:sp>
        <p:nvSpPr>
          <p:cNvPr id="1217" name="Google Shape;1217;p87"/>
          <p:cNvSpPr txBox="1"/>
          <p:nvPr/>
        </p:nvSpPr>
        <p:spPr>
          <a:xfrm>
            <a:off x="6277275" y="2294258"/>
            <a:ext cx="51966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BIZ UDPGothic"/>
              <a:ea typeface="BIZ UDPGothic"/>
              <a:cs typeface="BIZ UDPGothic"/>
              <a:sym typeface="BIZ UDPGothic"/>
            </a:endParaRPr>
          </a:p>
        </p:txBody>
      </p:sp>
      <p:sp>
        <p:nvSpPr>
          <p:cNvPr id="1218" name="Google Shape;1218;p87"/>
          <p:cNvSpPr/>
          <p:nvPr/>
        </p:nvSpPr>
        <p:spPr>
          <a:xfrm>
            <a:off x="489600" y="2232000"/>
            <a:ext cx="21306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chemeClr val="lt1"/>
                </a:solidFill>
                <a:latin typeface="BIZ UDPGothic"/>
                <a:ea typeface="BIZ UDPGothic"/>
                <a:cs typeface="BIZ UDPGothic"/>
                <a:sym typeface="BIZ UDPGothic"/>
              </a:rPr>
              <a:t>帳票の保存期間の設定</a:t>
            </a:r>
            <a:endParaRPr sz="1400" b="0" i="0" u="none" strike="noStrike" cap="none" dirty="0">
              <a:solidFill>
                <a:schemeClr val="lt1"/>
              </a:solidFill>
              <a:latin typeface="BIZ UDPGothic"/>
              <a:ea typeface="BIZ UDPGothic"/>
              <a:cs typeface="BIZ UDPGothic"/>
              <a:sym typeface="BIZ UDPGothic"/>
            </a:endParaRPr>
          </a:p>
        </p:txBody>
      </p:sp>
      <p:pic>
        <p:nvPicPr>
          <p:cNvPr id="1219" name="Google Shape;1219;p87"/>
          <p:cNvPicPr preferRelativeResize="0"/>
          <p:nvPr/>
        </p:nvPicPr>
        <p:blipFill rotWithShape="1">
          <a:blip r:embed="rId3">
            <a:alphaModFix/>
          </a:blip>
          <a:srcRect l="1784" t="5550" r="1422" b="9239"/>
          <a:stretch/>
        </p:blipFill>
        <p:spPr>
          <a:xfrm>
            <a:off x="489600" y="4814524"/>
            <a:ext cx="7670700" cy="1404110"/>
          </a:xfrm>
          <a:prstGeom prst="rect">
            <a:avLst/>
          </a:prstGeom>
          <a:noFill/>
          <a:ln w="12700">
            <a:solidFill>
              <a:srgbClr val="D2D2D2"/>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88"/>
          <p:cNvSpPr txBox="1">
            <a:spLocks noGrp="1"/>
          </p:cNvSpPr>
          <p:nvPr>
            <p:ph type="title"/>
          </p:nvPr>
        </p:nvSpPr>
        <p:spPr>
          <a:xfrm>
            <a:off x="479425" y="392546"/>
            <a:ext cx="9507900" cy="51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郵送代行サービスの締め時間について</a:t>
            </a:r>
            <a:endParaRPr dirty="0"/>
          </a:p>
        </p:txBody>
      </p:sp>
      <p:sp>
        <p:nvSpPr>
          <p:cNvPr id="1225" name="Google Shape;1225;p88"/>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83</a:t>
            </a:fld>
            <a:endParaRPr/>
          </a:p>
        </p:txBody>
      </p:sp>
      <p:sp>
        <p:nvSpPr>
          <p:cNvPr id="1226" name="Google Shape;1226;p88"/>
          <p:cNvSpPr txBox="1"/>
          <p:nvPr/>
        </p:nvSpPr>
        <p:spPr>
          <a:xfrm>
            <a:off x="484450" y="1385888"/>
            <a:ext cx="10807200" cy="1484705"/>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郵送代行サービスは、締め時間が15：00となります。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15：00までに郵送依頼された帳票データは、当日中に印刷会社へデータが送信され</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原則翌営業日</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土曜日含む</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に局出しされる郵送物として受け付けます。 </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郵送予約のキャンセルは、締め時間の15：00まで管理画面より操作可能です。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郵送締め時間後の帳票データは、郵送ステータスが「郵送予約中」であってもキャンセルができません。</a:t>
            </a:r>
            <a:endParaRPr sz="1300" b="0" i="0" u="none" strike="noStrike" cap="none" dirty="0">
              <a:solidFill>
                <a:schemeClr val="dk1"/>
              </a:solidFill>
              <a:latin typeface="BIZ UDPGothic"/>
              <a:ea typeface="BIZ UDPGothic"/>
              <a:cs typeface="BIZ UDPGothic"/>
              <a:sym typeface="BIZ UDPGothic"/>
            </a:endParaRPr>
          </a:p>
        </p:txBody>
      </p:sp>
      <p:sp>
        <p:nvSpPr>
          <p:cNvPr id="1228" name="Google Shape;1228;p88"/>
          <p:cNvSpPr txBox="1"/>
          <p:nvPr/>
        </p:nvSpPr>
        <p:spPr>
          <a:xfrm>
            <a:off x="484450" y="4962525"/>
            <a:ext cx="10807200" cy="1346199"/>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15：00 までの依頼 → 原則翌営業日</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土曜日含む</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に投函</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　※予約発行で「15：00」を指定した場合も含みます。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　※15：01 以降に依頼した帳票については、翌日の15：00 締め分として処理されます。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　※同一顧客に対する郵送物は同一日の受付に限り、一つの封筒にまとめて発送されます。</a:t>
            </a:r>
            <a:endParaRPr sz="1300" b="0" i="0" u="none" strike="noStrike" cap="none" dirty="0">
              <a:solidFill>
                <a:schemeClr val="dk1"/>
              </a:solidFill>
              <a:latin typeface="BIZ UDPGothic"/>
              <a:ea typeface="BIZ UDPGothic"/>
              <a:cs typeface="BIZ UDPGothic"/>
              <a:sym typeface="BIZ UDPGothic"/>
            </a:endParaRPr>
          </a:p>
        </p:txBody>
      </p:sp>
      <p:sp>
        <p:nvSpPr>
          <p:cNvPr id="4" name="正方形/長方形 3">
            <a:extLst>
              <a:ext uri="{FF2B5EF4-FFF2-40B4-BE49-F238E27FC236}">
                <a16:creationId xmlns:a16="http://schemas.microsoft.com/office/drawing/2014/main" id="{75684DA3-0B44-31ED-1833-49BA74F2112E}"/>
              </a:ext>
            </a:extLst>
          </p:cNvPr>
          <p:cNvSpPr/>
          <p:nvPr/>
        </p:nvSpPr>
        <p:spPr>
          <a:xfrm>
            <a:off x="1750237" y="3106701"/>
            <a:ext cx="1418189" cy="1484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帳票の発行</a:t>
            </a:r>
          </a:p>
        </p:txBody>
      </p:sp>
      <p:sp>
        <p:nvSpPr>
          <p:cNvPr id="7" name="正方形/長方形 6">
            <a:extLst>
              <a:ext uri="{FF2B5EF4-FFF2-40B4-BE49-F238E27FC236}">
                <a16:creationId xmlns:a16="http://schemas.microsoft.com/office/drawing/2014/main" id="{C18FE187-1F77-4B04-D631-D4A5FF73123E}"/>
              </a:ext>
            </a:extLst>
          </p:cNvPr>
          <p:cNvSpPr/>
          <p:nvPr/>
        </p:nvSpPr>
        <p:spPr>
          <a:xfrm>
            <a:off x="4174683" y="3106701"/>
            <a:ext cx="1418189" cy="1484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帳票の郵送予約</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lgn="ctr">
              <a:lnSpc>
                <a:spcPct val="135000"/>
              </a:lnSpc>
            </a:pP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自動／手動</a:t>
            </a:r>
            <a:r>
              <a:rPr kumimoji="1" lang="en-US" altLang="ja-JP" sz="13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013D22DC-109D-0DEC-1EAF-6CABEB8034AF}"/>
              </a:ext>
            </a:extLst>
          </p:cNvPr>
          <p:cNvSpPr/>
          <p:nvPr/>
        </p:nvSpPr>
        <p:spPr>
          <a:xfrm>
            <a:off x="6599129" y="3106701"/>
            <a:ext cx="1418189" cy="1484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印刷会社へ</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データ送信</a:t>
            </a:r>
          </a:p>
        </p:txBody>
      </p:sp>
      <p:cxnSp>
        <p:nvCxnSpPr>
          <p:cNvPr id="9" name="Google Shape;263;p7">
            <a:extLst>
              <a:ext uri="{FF2B5EF4-FFF2-40B4-BE49-F238E27FC236}">
                <a16:creationId xmlns:a16="http://schemas.microsoft.com/office/drawing/2014/main" id="{4EEE6819-9A99-AAB0-EE69-F9277CB80D45}"/>
              </a:ext>
            </a:extLst>
          </p:cNvPr>
          <p:cNvCxnSpPr>
            <a:cxnSpLocks/>
            <a:stCxn id="4" idx="3"/>
            <a:endCxn id="7" idx="1"/>
          </p:cNvCxnSpPr>
          <p:nvPr/>
        </p:nvCxnSpPr>
        <p:spPr>
          <a:xfrm>
            <a:off x="3168426" y="3849054"/>
            <a:ext cx="1006257" cy="0"/>
          </a:xfrm>
          <a:prstGeom prst="straightConnector1">
            <a:avLst/>
          </a:prstGeom>
          <a:noFill/>
          <a:ln w="12700" cap="flat" cmpd="sng">
            <a:solidFill>
              <a:schemeClr val="tx2"/>
            </a:solidFill>
            <a:prstDash val="solid"/>
            <a:miter lim="800000"/>
            <a:headEnd type="none" w="sm" len="sm"/>
            <a:tailEnd type="triangle" w="med" len="med"/>
          </a:ln>
        </p:spPr>
      </p:cxnSp>
      <p:cxnSp>
        <p:nvCxnSpPr>
          <p:cNvPr id="10" name="Google Shape;263;p7">
            <a:extLst>
              <a:ext uri="{FF2B5EF4-FFF2-40B4-BE49-F238E27FC236}">
                <a16:creationId xmlns:a16="http://schemas.microsoft.com/office/drawing/2014/main" id="{D28A130B-1E8F-0CDB-8A7A-06FE75726FC7}"/>
              </a:ext>
            </a:extLst>
          </p:cNvPr>
          <p:cNvCxnSpPr>
            <a:cxnSpLocks/>
            <a:stCxn id="7" idx="3"/>
            <a:endCxn id="8" idx="1"/>
          </p:cNvCxnSpPr>
          <p:nvPr/>
        </p:nvCxnSpPr>
        <p:spPr>
          <a:xfrm>
            <a:off x="5592872" y="3849054"/>
            <a:ext cx="1006257" cy="0"/>
          </a:xfrm>
          <a:prstGeom prst="straightConnector1">
            <a:avLst/>
          </a:prstGeom>
          <a:noFill/>
          <a:ln w="12700" cap="flat" cmpd="sng">
            <a:solidFill>
              <a:schemeClr val="tx2"/>
            </a:solidFill>
            <a:prstDash val="solid"/>
            <a:miter lim="800000"/>
            <a:headEnd type="none" w="sm" len="sm"/>
            <a:tailEnd type="triangle" w="med" len="med"/>
          </a:ln>
        </p:spPr>
      </p:cxnSp>
      <p:sp>
        <p:nvSpPr>
          <p:cNvPr id="16" name="正方形/長方形 15">
            <a:extLst>
              <a:ext uri="{FF2B5EF4-FFF2-40B4-BE49-F238E27FC236}">
                <a16:creationId xmlns:a16="http://schemas.microsoft.com/office/drawing/2014/main" id="{10E386E4-6321-B925-399C-01DF34C40460}"/>
              </a:ext>
            </a:extLst>
          </p:cNvPr>
          <p:cNvSpPr/>
          <p:nvPr/>
        </p:nvSpPr>
        <p:spPr>
          <a:xfrm>
            <a:off x="9023575" y="3106701"/>
            <a:ext cx="1418189" cy="14847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原則翌営業日に</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郵便局へ</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lgn="ctr">
              <a:lnSpc>
                <a:spcPct val="135000"/>
              </a:lnSpc>
            </a:pPr>
            <a:r>
              <a:rPr kumimoji="1" lang="ja-JP" altLang="en-US" sz="1300" dirty="0">
                <a:solidFill>
                  <a:schemeClr val="tx1"/>
                </a:solidFill>
                <a:latin typeface="BIZ UDPゴシック" panose="020B0400000000000000" pitchFamily="50" charset="-128"/>
                <a:ea typeface="BIZ UDPゴシック" panose="020B0400000000000000" pitchFamily="50" charset="-128"/>
              </a:rPr>
              <a:t>局出し</a:t>
            </a:r>
          </a:p>
        </p:txBody>
      </p:sp>
      <p:cxnSp>
        <p:nvCxnSpPr>
          <p:cNvPr id="20" name="Google Shape;263;p7">
            <a:extLst>
              <a:ext uri="{FF2B5EF4-FFF2-40B4-BE49-F238E27FC236}">
                <a16:creationId xmlns:a16="http://schemas.microsoft.com/office/drawing/2014/main" id="{319F7CDC-919A-5769-F5CA-CAC98C206E50}"/>
              </a:ext>
            </a:extLst>
          </p:cNvPr>
          <p:cNvCxnSpPr>
            <a:cxnSpLocks/>
            <a:stCxn id="8" idx="3"/>
            <a:endCxn id="16" idx="1"/>
          </p:cNvCxnSpPr>
          <p:nvPr/>
        </p:nvCxnSpPr>
        <p:spPr>
          <a:xfrm>
            <a:off x="8017318" y="3849054"/>
            <a:ext cx="1006257" cy="0"/>
          </a:xfrm>
          <a:prstGeom prst="straightConnector1">
            <a:avLst/>
          </a:prstGeom>
          <a:noFill/>
          <a:ln w="12700" cap="flat" cmpd="sng">
            <a:solidFill>
              <a:schemeClr val="tx2"/>
            </a:solidFill>
            <a:prstDash val="solid"/>
            <a:miter lim="800000"/>
            <a:headEnd type="none" w="sm" len="sm"/>
            <a:tailEnd type="triangle" w="med" len="med"/>
          </a:ln>
        </p:spPr>
      </p:cxn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89"/>
          <p:cNvSpPr txBox="1">
            <a:spLocks noGrp="1"/>
          </p:cNvSpPr>
          <p:nvPr>
            <p:ph type="title"/>
          </p:nvPr>
        </p:nvSpPr>
        <p:spPr>
          <a:xfrm>
            <a:off x="479425" y="392546"/>
            <a:ext cx="9507900" cy="51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rPr>
              <a:t>郵送予約のキャンセル方法</a:t>
            </a:r>
            <a:endParaRPr dirty="0">
              <a:latin typeface="BIZ UDPゴシック" panose="020B0400000000000000" pitchFamily="50" charset="-128"/>
              <a:ea typeface="BIZ UDPゴシック" panose="020B0400000000000000" pitchFamily="50" charset="-128"/>
            </a:endParaRPr>
          </a:p>
          <a:p>
            <a:pPr marL="0" lvl="0" indent="0" algn="l" rtl="0">
              <a:lnSpc>
                <a:spcPct val="90000"/>
              </a:lnSpc>
              <a:spcBef>
                <a:spcPts val="0"/>
              </a:spcBef>
              <a:spcAft>
                <a:spcPts val="0"/>
              </a:spcAft>
              <a:buClr>
                <a:schemeClr val="dk2"/>
              </a:buClr>
              <a:buSzPts val="2300"/>
              <a:buFont typeface="BIZ UDPGothic"/>
              <a:buNone/>
            </a:pPr>
            <a:endParaRPr dirty="0">
              <a:latin typeface="BIZ UDPゴシック" panose="020B0400000000000000" pitchFamily="50" charset="-128"/>
              <a:ea typeface="BIZ UDPゴシック" panose="020B0400000000000000" pitchFamily="50" charset="-128"/>
            </a:endParaRPr>
          </a:p>
        </p:txBody>
      </p:sp>
      <p:sp>
        <p:nvSpPr>
          <p:cNvPr id="1234" name="Google Shape;1234;p89"/>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84</a:t>
            </a:fld>
            <a:endParaRPr>
              <a:latin typeface="BIZ UDPゴシック" panose="020B0400000000000000" pitchFamily="50" charset="-128"/>
              <a:ea typeface="BIZ UDPゴシック" panose="020B0400000000000000" pitchFamily="50" charset="-128"/>
            </a:endParaRPr>
          </a:p>
        </p:txBody>
      </p:sp>
      <p:sp>
        <p:nvSpPr>
          <p:cNvPr id="1235" name="Google Shape;1235;p89"/>
          <p:cNvSpPr txBox="1"/>
          <p:nvPr/>
        </p:nvSpPr>
        <p:spPr>
          <a:xfrm>
            <a:off x="485711" y="1395049"/>
            <a:ext cx="10807200" cy="517800"/>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郵送締め時間を迎えていない帳票であれば、郵送予約をキャンセルすることができます。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郵送締め時間後の帳票は、ステータスが「郵送予約中」であってもキャンセルができません。</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36" name="Google Shape;1236;p89"/>
          <p:cNvSpPr txBox="1"/>
          <p:nvPr/>
        </p:nvSpPr>
        <p:spPr>
          <a:xfrm>
            <a:off x="6277275" y="2141858"/>
            <a:ext cx="51966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37" name="Google Shape;1237;p89"/>
          <p:cNvSpPr txBox="1"/>
          <p:nvPr/>
        </p:nvSpPr>
        <p:spPr>
          <a:xfrm>
            <a:off x="479425" y="2620151"/>
            <a:ext cx="4453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「帳票管理画面」よりキャンセルしたい帳票にチェックをします。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画面下部の「実行する」をクリックします。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38" name="Google Shape;1238;p89"/>
          <p:cNvSpPr txBox="1"/>
          <p:nvPr/>
        </p:nvSpPr>
        <p:spPr>
          <a:xfrm>
            <a:off x="6275388" y="2615294"/>
            <a:ext cx="4453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郵送ステータスが空欄になっていれば、</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郵送キャンセルが完了しています。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39" name="Google Shape;1239;p89"/>
          <p:cNvSpPr/>
          <p:nvPr/>
        </p:nvSpPr>
        <p:spPr>
          <a:xfrm>
            <a:off x="6275388" y="2052000"/>
            <a:ext cx="10572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rgbClr val="FFFFFF"/>
                </a:solidFill>
                <a:latin typeface="BIZ UDPゴシック" panose="020B0400000000000000" pitchFamily="50" charset="-128"/>
                <a:ea typeface="BIZ UDPゴシック" panose="020B0400000000000000" pitchFamily="50" charset="-128"/>
                <a:sym typeface="Arial"/>
              </a:rPr>
              <a:t>手順②</a:t>
            </a:r>
            <a:endParaRPr sz="1400" b="0" i="0" u="none" strike="noStrike" cap="none"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1240" name="Google Shape;1240;p89"/>
          <p:cNvSpPr/>
          <p:nvPr/>
        </p:nvSpPr>
        <p:spPr>
          <a:xfrm>
            <a:off x="485711" y="2052000"/>
            <a:ext cx="10572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rgbClr val="FFFFFF"/>
                </a:solidFill>
                <a:latin typeface="BIZ UDPゴシック" panose="020B0400000000000000" pitchFamily="50" charset="-128"/>
                <a:ea typeface="BIZ UDPゴシック" panose="020B0400000000000000" pitchFamily="50" charset="-128"/>
                <a:sym typeface="Arial"/>
              </a:rPr>
              <a:t>手順①</a:t>
            </a:r>
            <a:endParaRPr sz="1400" b="0" i="0" u="none" strike="noStrike" cap="none" dirty="0">
              <a:solidFill>
                <a:srgbClr val="FFFFFF"/>
              </a:solidFill>
              <a:latin typeface="BIZ UDPゴシック" panose="020B0400000000000000" pitchFamily="50" charset="-128"/>
              <a:ea typeface="BIZ UDPゴシック" panose="020B0400000000000000" pitchFamily="50" charset="-128"/>
              <a:sym typeface="Arial"/>
            </a:endParaRPr>
          </a:p>
        </p:txBody>
      </p:sp>
      <p:pic>
        <p:nvPicPr>
          <p:cNvPr id="1241" name="Google Shape;1241;p89"/>
          <p:cNvPicPr preferRelativeResize="0">
            <a:picLocks noChangeAspect="1"/>
          </p:cNvPicPr>
          <p:nvPr/>
        </p:nvPicPr>
        <p:blipFill rotWithShape="1">
          <a:blip r:embed="rId3">
            <a:alphaModFix/>
          </a:blip>
          <a:srcRect/>
          <a:stretch/>
        </p:blipFill>
        <p:spPr>
          <a:xfrm>
            <a:off x="498618" y="3429000"/>
            <a:ext cx="3807595" cy="2849837"/>
          </a:xfrm>
          <a:prstGeom prst="rect">
            <a:avLst/>
          </a:prstGeom>
          <a:noFill/>
          <a:ln w="12700">
            <a:solidFill>
              <a:srgbClr val="D2D2D2"/>
            </a:solidFill>
          </a:ln>
        </p:spPr>
      </p:pic>
      <p:pic>
        <p:nvPicPr>
          <p:cNvPr id="1242" name="Google Shape;1242;p89"/>
          <p:cNvPicPr preferRelativeResize="0"/>
          <p:nvPr/>
        </p:nvPicPr>
        <p:blipFill rotWithShape="1">
          <a:blip r:embed="rId4">
            <a:alphaModFix/>
          </a:blip>
          <a:srcRect r="26355"/>
          <a:stretch/>
        </p:blipFill>
        <p:spPr>
          <a:xfrm>
            <a:off x="6284913" y="3405838"/>
            <a:ext cx="4633156" cy="1771193"/>
          </a:xfrm>
          <a:prstGeom prst="rect">
            <a:avLst/>
          </a:prstGeom>
          <a:noFill/>
          <a:ln w="12700">
            <a:solidFill>
              <a:srgbClr val="D2D2D2"/>
            </a:solidFill>
          </a:ln>
        </p:spPr>
      </p:pic>
      <p:sp>
        <p:nvSpPr>
          <p:cNvPr id="16" name="Google Shape;1164;p82">
            <a:extLst>
              <a:ext uri="{FF2B5EF4-FFF2-40B4-BE49-F238E27FC236}">
                <a16:creationId xmlns:a16="http://schemas.microsoft.com/office/drawing/2014/main" id="{50141585-C877-9AA7-61FC-CD5B53ABBA13}"/>
              </a:ext>
            </a:extLst>
          </p:cNvPr>
          <p:cNvSpPr/>
          <p:nvPr/>
        </p:nvSpPr>
        <p:spPr>
          <a:xfrm>
            <a:off x="615950" y="3768725"/>
            <a:ext cx="152400" cy="2089150"/>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7" name="Google Shape;1164;p82">
            <a:extLst>
              <a:ext uri="{FF2B5EF4-FFF2-40B4-BE49-F238E27FC236}">
                <a16:creationId xmlns:a16="http://schemas.microsoft.com/office/drawing/2014/main" id="{BEE6A1CA-B78B-90EE-CAC0-711457744876}"/>
              </a:ext>
            </a:extLst>
          </p:cNvPr>
          <p:cNvSpPr/>
          <p:nvPr/>
        </p:nvSpPr>
        <p:spPr>
          <a:xfrm>
            <a:off x="597694" y="6036308"/>
            <a:ext cx="1838325" cy="19304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8" name="Google Shape;1164;p82">
            <a:extLst>
              <a:ext uri="{FF2B5EF4-FFF2-40B4-BE49-F238E27FC236}">
                <a16:creationId xmlns:a16="http://schemas.microsoft.com/office/drawing/2014/main" id="{99BB6C11-F027-30B4-D04B-8E03BD257376}"/>
              </a:ext>
            </a:extLst>
          </p:cNvPr>
          <p:cNvSpPr/>
          <p:nvPr/>
        </p:nvSpPr>
        <p:spPr>
          <a:xfrm>
            <a:off x="9436894" y="4310062"/>
            <a:ext cx="833437" cy="295275"/>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90"/>
          <p:cNvSpPr txBox="1">
            <a:spLocks noGrp="1"/>
          </p:cNvSpPr>
          <p:nvPr>
            <p:ph type="title"/>
          </p:nvPr>
        </p:nvSpPr>
        <p:spPr>
          <a:xfrm>
            <a:off x="488950" y="383021"/>
            <a:ext cx="9507900" cy="51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t>帳票管理画面：帳票ステータスの確認方法について</a:t>
            </a:r>
            <a:endParaRPr dirty="0"/>
          </a:p>
        </p:txBody>
      </p:sp>
      <p:sp>
        <p:nvSpPr>
          <p:cNvPr id="1248" name="Google Shape;1248;p90"/>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85</a:t>
            </a:fld>
            <a:endParaRPr/>
          </a:p>
        </p:txBody>
      </p:sp>
      <p:sp>
        <p:nvSpPr>
          <p:cNvPr id="1249" name="Google Shape;1249;p90"/>
          <p:cNvSpPr txBox="1"/>
          <p:nvPr/>
        </p:nvSpPr>
        <p:spPr>
          <a:xfrm>
            <a:off x="485518" y="1389807"/>
            <a:ext cx="10807200" cy="2632191"/>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Gothic"/>
                <a:ea typeface="BIZ UDPGothic"/>
                <a:cs typeface="BIZ UDPGothic"/>
                <a:sym typeface="BIZ UDPGothic"/>
              </a:rPr>
              <a:t>「メニュー」</a:t>
            </a:r>
            <a:r>
              <a:rPr lang="ja-JP" altLang="en-US" sz="1300" b="0" i="0" u="none" strike="noStrike" cap="none" dirty="0">
                <a:solidFill>
                  <a:schemeClr val="dk1"/>
                </a:solidFill>
                <a:latin typeface="BIZ UDPGothic"/>
                <a:ea typeface="BIZ UDPGothic"/>
                <a:cs typeface="BIZ UDPGothic"/>
                <a:sym typeface="BIZ UDPGothic"/>
              </a:rPr>
              <a:t>＞</a:t>
            </a:r>
            <a:r>
              <a:rPr lang="ja-JP" sz="1300" b="0" i="0" u="none" strike="noStrike" cap="none" dirty="0">
                <a:solidFill>
                  <a:schemeClr val="dk1"/>
                </a:solidFill>
                <a:latin typeface="BIZ UDPGothic"/>
                <a:ea typeface="BIZ UDPGothic"/>
                <a:cs typeface="BIZ UDPGothic"/>
                <a:sym typeface="BIZ UDPGothic"/>
              </a:rPr>
              <a:t>「帳票管理画面」より発行された帳票のステータスを確認いただけます。</a:t>
            </a: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endParaRPr sz="1300" b="0" i="0" u="none" strike="noStrike" cap="none" dirty="0">
              <a:solidFill>
                <a:schemeClr val="dk1"/>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【水色</a:t>
            </a:r>
            <a:r>
              <a:rPr lang="en-US" altLang="ja-JP" sz="1300" dirty="0">
                <a:solidFill>
                  <a:srgbClr val="464646"/>
                </a:solidFill>
                <a:latin typeface="BIZ UDPGothic"/>
                <a:ea typeface="BIZ UDPGothic"/>
                <a:cs typeface="BIZ UDPGothic"/>
                <a:sym typeface="BIZ UDPGothic"/>
              </a:rPr>
              <a:t>(</a:t>
            </a:r>
            <a:r>
              <a:rPr lang="ja-JP" sz="1300" b="0" i="0" u="none" strike="noStrike" cap="none" dirty="0">
                <a:solidFill>
                  <a:srgbClr val="464646"/>
                </a:solidFill>
                <a:latin typeface="BIZ UDPGothic"/>
                <a:ea typeface="BIZ UDPGothic"/>
                <a:cs typeface="BIZ UDPGothic"/>
                <a:sym typeface="BIZ UDPGothic"/>
              </a:rPr>
              <a:t>青色</a:t>
            </a:r>
            <a:r>
              <a:rPr lang="en-US" altLang="ja-JP" sz="1300" dirty="0">
                <a:solidFill>
                  <a:srgbClr val="464646"/>
                </a:solidFill>
                <a:latin typeface="BIZ UDPGothic"/>
                <a:ea typeface="BIZ UDPGothic"/>
                <a:cs typeface="BIZ UDPGothic"/>
                <a:sym typeface="BIZ UDPGothic"/>
              </a:rPr>
              <a:t>)</a:t>
            </a:r>
            <a:r>
              <a:rPr lang="ja-JP" altLang="en-US" sz="1300" dirty="0">
                <a:solidFill>
                  <a:srgbClr val="464646"/>
                </a:solidFill>
                <a:latin typeface="BIZ UDPGothic"/>
                <a:ea typeface="BIZ UDPGothic"/>
                <a:cs typeface="BIZ UDPGothic"/>
                <a:sym typeface="BIZ UDPGothic"/>
              </a:rPr>
              <a:t>の</a:t>
            </a:r>
            <a:r>
              <a:rPr lang="ja-JP" sz="1300" b="0" i="0" u="none" strike="noStrike" cap="none" dirty="0">
                <a:solidFill>
                  <a:srgbClr val="464646"/>
                </a:solidFill>
                <a:latin typeface="BIZ UDPGothic"/>
                <a:ea typeface="BIZ UDPGothic"/>
                <a:cs typeface="BIZ UDPGothic"/>
                <a:sym typeface="BIZ UDPGothic"/>
              </a:rPr>
              <a:t>アイコン】</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現在は非公開ですが、公開することができる状態の帳票に表示されます。</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altLang="en-US" sz="1300" b="0" i="0" u="none" strike="noStrike" cap="none" dirty="0">
                <a:solidFill>
                  <a:srgbClr val="464646"/>
                </a:solidFill>
                <a:latin typeface="BIZ UDPGothic"/>
                <a:ea typeface="BIZ UDPGothic"/>
                <a:cs typeface="BIZ UDPGothic"/>
                <a:sym typeface="BIZ UDPGothic"/>
              </a:rPr>
              <a:t>（</a:t>
            </a:r>
            <a:r>
              <a:rPr lang="ja-JP" sz="1300" b="0" i="0" u="none" strike="noStrike" cap="none" dirty="0">
                <a:solidFill>
                  <a:srgbClr val="464646"/>
                </a:solidFill>
                <a:latin typeface="BIZ UDPGothic"/>
                <a:ea typeface="BIZ UDPGothic"/>
                <a:cs typeface="BIZ UDPGothic"/>
                <a:sym typeface="BIZ UDPGothic"/>
              </a:rPr>
              <a:t>顧客マスタにメールアドレスが登録され、W</a:t>
            </a:r>
            <a:r>
              <a:rPr lang="en-US" altLang="ja-JP" sz="1300" b="0" i="0" u="none" strike="noStrike" cap="none" dirty="0">
                <a:solidFill>
                  <a:srgbClr val="464646"/>
                </a:solidFill>
                <a:latin typeface="BIZ UDPGothic"/>
                <a:ea typeface="BIZ UDPGothic"/>
                <a:cs typeface="BIZ UDPGothic"/>
                <a:sym typeface="BIZ UDPGothic"/>
              </a:rPr>
              <a:t>EB</a:t>
            </a:r>
            <a:r>
              <a:rPr lang="ja-JP" sz="1300" b="0" i="0" u="none" strike="noStrike" cap="none" dirty="0">
                <a:solidFill>
                  <a:srgbClr val="464646"/>
                </a:solidFill>
                <a:latin typeface="BIZ UDPGothic"/>
                <a:ea typeface="BIZ UDPGothic"/>
                <a:cs typeface="BIZ UDPGothic"/>
                <a:sym typeface="BIZ UDPGothic"/>
              </a:rPr>
              <a:t>利用中になっていないと、同アイコンは表示されません。</a:t>
            </a:r>
            <a:r>
              <a:rPr lang="ja-JP" altLang="en-US" sz="1300" b="0" i="0" u="none" strike="noStrike" cap="none" dirty="0">
                <a:solidFill>
                  <a:srgbClr val="464646"/>
                </a:solidFill>
                <a:latin typeface="BIZ UDPGothic"/>
                <a:ea typeface="BIZ UDPGothic"/>
                <a:cs typeface="BIZ UDPGothic"/>
                <a:sym typeface="BIZ UDPGothic"/>
              </a:rPr>
              <a:t>）</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こちらのアイコンをクリックすると、帳票を「公開依頼」することができます。</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【黄色のアイコン】</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現在公開中の帳票に表示されます。</a:t>
            </a:r>
            <a:endParaRPr sz="1300" b="0" i="0" u="none" strike="noStrike" cap="none" dirty="0">
              <a:solidFill>
                <a:srgbClr val="464646"/>
              </a:solidFill>
              <a:latin typeface="BIZ UDPGothic"/>
              <a:ea typeface="BIZ UDPGothic"/>
              <a:cs typeface="BIZ UDPGothic"/>
              <a:sym typeface="BIZ UDPGothic"/>
            </a:endParaRPr>
          </a:p>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rgbClr val="464646"/>
                </a:solidFill>
                <a:latin typeface="BIZ UDPGothic"/>
                <a:ea typeface="BIZ UDPGothic"/>
                <a:cs typeface="BIZ UDPGothic"/>
                <a:sym typeface="BIZ UDPGothic"/>
              </a:rPr>
              <a:t>こちらのアイコンをクリックすると、帳票を「非公開依頼」することができます。</a:t>
            </a:r>
            <a:endParaRPr sz="1300" b="0" i="0" u="none" strike="noStrike" cap="none" dirty="0">
              <a:solidFill>
                <a:srgbClr val="464646"/>
              </a:solidFill>
              <a:latin typeface="BIZ UDPGothic"/>
              <a:ea typeface="BIZ UDPGothic"/>
              <a:cs typeface="BIZ UDPGothic"/>
              <a:sym typeface="BIZ UDPGothic"/>
            </a:endParaRPr>
          </a:p>
        </p:txBody>
      </p:sp>
      <p:pic>
        <p:nvPicPr>
          <p:cNvPr id="1250" name="Google Shape;1250;p90"/>
          <p:cNvPicPr preferRelativeResize="0">
            <a:picLocks noChangeAspect="1"/>
          </p:cNvPicPr>
          <p:nvPr/>
        </p:nvPicPr>
        <p:blipFill rotWithShape="1">
          <a:blip r:embed="rId3">
            <a:alphaModFix/>
          </a:blip>
          <a:srcRect r="28749"/>
          <a:stretch/>
        </p:blipFill>
        <p:spPr>
          <a:xfrm>
            <a:off x="484450" y="4243981"/>
            <a:ext cx="5790938" cy="2012539"/>
          </a:xfrm>
          <a:prstGeom prst="rect">
            <a:avLst/>
          </a:prstGeom>
          <a:noFill/>
          <a:ln w="12700">
            <a:solidFill>
              <a:srgbClr val="D2D2D2"/>
            </a:solidFill>
          </a:ln>
        </p:spPr>
      </p:pic>
      <p:sp>
        <p:nvSpPr>
          <p:cNvPr id="10" name="Google Shape;1164;p82">
            <a:extLst>
              <a:ext uri="{FF2B5EF4-FFF2-40B4-BE49-F238E27FC236}">
                <a16:creationId xmlns:a16="http://schemas.microsoft.com/office/drawing/2014/main" id="{3AF58522-0934-1188-20EA-3695FB192C4F}"/>
              </a:ext>
            </a:extLst>
          </p:cNvPr>
          <p:cNvSpPr/>
          <p:nvPr/>
        </p:nvSpPr>
        <p:spPr>
          <a:xfrm>
            <a:off x="1543050" y="5283200"/>
            <a:ext cx="942975" cy="936625"/>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91"/>
          <p:cNvSpPr txBox="1">
            <a:spLocks noGrp="1"/>
          </p:cNvSpPr>
          <p:nvPr>
            <p:ph type="title"/>
          </p:nvPr>
        </p:nvSpPr>
        <p:spPr>
          <a:xfrm>
            <a:off x="479425" y="383021"/>
            <a:ext cx="9507900" cy="517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2"/>
              </a:buClr>
              <a:buSzPts val="2300"/>
              <a:buFont typeface="BIZ UDPGothic"/>
              <a:buNone/>
            </a:pPr>
            <a:r>
              <a:rPr lang="ja-JP" dirty="0">
                <a:latin typeface="BIZ UDPゴシック" panose="020B0400000000000000" pitchFamily="50" charset="-128"/>
                <a:ea typeface="BIZ UDPゴシック" panose="020B0400000000000000" pitchFamily="50" charset="-128"/>
              </a:rPr>
              <a:t>帳票管理画面：帳票公開メールの送信について</a:t>
            </a:r>
            <a:endParaRPr dirty="0">
              <a:latin typeface="BIZ UDPゴシック" panose="020B0400000000000000" pitchFamily="50" charset="-128"/>
              <a:ea typeface="BIZ UDPゴシック" panose="020B0400000000000000" pitchFamily="50" charset="-128"/>
            </a:endParaRPr>
          </a:p>
        </p:txBody>
      </p:sp>
      <p:sp>
        <p:nvSpPr>
          <p:cNvPr id="1256" name="Google Shape;1256;p91"/>
          <p:cNvSpPr txBox="1">
            <a:spLocks noGrp="1"/>
          </p:cNvSpPr>
          <p:nvPr>
            <p:ph type="sldNum" idx="12"/>
          </p:nvPr>
        </p:nvSpPr>
        <p:spPr>
          <a:xfrm>
            <a:off x="10834618" y="6510664"/>
            <a:ext cx="878100" cy="1617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86</a:t>
            </a:fld>
            <a:endParaRPr>
              <a:latin typeface="BIZ UDPゴシック" panose="020B0400000000000000" pitchFamily="50" charset="-128"/>
              <a:ea typeface="BIZ UDPゴシック" panose="020B0400000000000000" pitchFamily="50" charset="-128"/>
            </a:endParaRPr>
          </a:p>
        </p:txBody>
      </p:sp>
      <p:sp>
        <p:nvSpPr>
          <p:cNvPr id="1257" name="Google Shape;1257;p91"/>
          <p:cNvSpPr txBox="1"/>
          <p:nvPr/>
        </p:nvSpPr>
        <p:spPr>
          <a:xfrm>
            <a:off x="479425" y="1392531"/>
            <a:ext cx="10807200" cy="390624"/>
          </a:xfrm>
          <a:prstGeom prst="rect">
            <a:avLst/>
          </a:prstGeom>
          <a:noFill/>
          <a:ln>
            <a:noFill/>
          </a:ln>
        </p:spPr>
        <p:txBody>
          <a:bodyPr spcFirstLastPara="1" wrap="square" lIns="0" tIns="0" rIns="0" bIns="0" anchor="t" anchorCtr="0">
            <a:noAutofit/>
          </a:bodyPr>
          <a:lstStyle/>
          <a:p>
            <a:pPr marL="0" marR="0" lvl="4" indent="0" algn="l" rtl="0">
              <a:lnSpc>
                <a:spcPct val="135000"/>
              </a:lnSpc>
              <a:spcBef>
                <a:spcPts val="0"/>
              </a:spcBef>
              <a:spcAft>
                <a:spcPts val="0"/>
              </a:spcAft>
              <a:buClr>
                <a:schemeClr val="dk1"/>
              </a:buClr>
              <a:buSzPts val="1300"/>
              <a:buFont typeface="Arial"/>
              <a:buNone/>
            </a:pPr>
            <a:r>
              <a:rPr lang="ja-JP"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「メニュー」＞「帳票管理画面」より帳票公開メールを再送することが可能です。</a:t>
            </a:r>
            <a:endParaRPr sz="13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pic>
        <p:nvPicPr>
          <p:cNvPr id="1258" name="Google Shape;1258;p91"/>
          <p:cNvPicPr preferRelativeResize="0"/>
          <p:nvPr/>
        </p:nvPicPr>
        <p:blipFill rotWithShape="1">
          <a:blip r:embed="rId3">
            <a:alphaModFix/>
          </a:blip>
          <a:srcRect r="27744"/>
          <a:stretch/>
        </p:blipFill>
        <p:spPr>
          <a:xfrm>
            <a:off x="479425" y="4125664"/>
            <a:ext cx="4530301" cy="2042649"/>
          </a:xfrm>
          <a:prstGeom prst="rect">
            <a:avLst/>
          </a:prstGeom>
          <a:noFill/>
          <a:ln w="12700">
            <a:solidFill>
              <a:srgbClr val="D2D2D2"/>
            </a:solidFill>
          </a:ln>
        </p:spPr>
      </p:pic>
      <p:sp>
        <p:nvSpPr>
          <p:cNvPr id="1259" name="Google Shape;1259;p91"/>
          <p:cNvSpPr/>
          <p:nvPr/>
        </p:nvSpPr>
        <p:spPr>
          <a:xfrm>
            <a:off x="6275388" y="2160000"/>
            <a:ext cx="10572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rgbClr val="FFFFFF"/>
                </a:solidFill>
                <a:latin typeface="BIZ UDPゴシック" panose="020B0400000000000000" pitchFamily="50" charset="-128"/>
                <a:ea typeface="BIZ UDPゴシック" panose="020B0400000000000000" pitchFamily="50" charset="-128"/>
                <a:cs typeface="BIZ UDPGothic"/>
                <a:sym typeface="BIZ UDPGothic"/>
              </a:rPr>
              <a:t>手順②</a:t>
            </a:r>
            <a:endParaRPr sz="1400" b="0" i="0" u="none" strike="noStrike" cap="none" dirty="0">
              <a:solidFill>
                <a:srgbClr val="FFFFFF"/>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60" name="Google Shape;1260;p91"/>
          <p:cNvSpPr/>
          <p:nvPr/>
        </p:nvSpPr>
        <p:spPr>
          <a:xfrm>
            <a:off x="489600" y="2160000"/>
            <a:ext cx="1057200" cy="400200"/>
          </a:xfrm>
          <a:prstGeom prst="rect">
            <a:avLst/>
          </a:prstGeom>
          <a:solidFill>
            <a:srgbClr val="267D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82"/>
              <a:buFont typeface="Arial"/>
              <a:buNone/>
            </a:pPr>
            <a:r>
              <a:rPr lang="ja-JP" sz="1400" b="0" i="0" u="none" strike="noStrike" cap="none" dirty="0">
                <a:solidFill>
                  <a:srgbClr val="FFFFFF"/>
                </a:solidFill>
                <a:latin typeface="BIZ UDPゴシック" panose="020B0400000000000000" pitchFamily="50" charset="-128"/>
                <a:ea typeface="BIZ UDPゴシック" panose="020B0400000000000000" pitchFamily="50" charset="-128"/>
                <a:cs typeface="BIZ UDPGothic"/>
                <a:sym typeface="BIZ UDPGothic"/>
              </a:rPr>
              <a:t>手順①</a:t>
            </a:r>
            <a:endParaRPr sz="1400" b="0" i="0" u="none" strike="noStrike" cap="none" dirty="0">
              <a:solidFill>
                <a:srgbClr val="FFFFFF"/>
              </a:solidFill>
              <a:latin typeface="BIZ UDPゴシック" panose="020B0400000000000000" pitchFamily="50" charset="-128"/>
              <a:ea typeface="BIZ UDPゴシック" panose="020B0400000000000000" pitchFamily="50" charset="-128"/>
              <a:cs typeface="BIZ UDPGothic"/>
              <a:sym typeface="BIZ UDPGothic"/>
            </a:endParaRPr>
          </a:p>
        </p:txBody>
      </p:sp>
      <p:pic>
        <p:nvPicPr>
          <p:cNvPr id="1261" name="Google Shape;1261;p91"/>
          <p:cNvPicPr preferRelativeResize="0">
            <a:picLocks noChangeAspect="1"/>
          </p:cNvPicPr>
          <p:nvPr/>
        </p:nvPicPr>
        <p:blipFill rotWithShape="1">
          <a:blip r:embed="rId4">
            <a:alphaModFix/>
          </a:blip>
          <a:srcRect/>
          <a:stretch/>
        </p:blipFill>
        <p:spPr>
          <a:xfrm>
            <a:off x="6458181" y="3953689"/>
            <a:ext cx="3886142" cy="2233239"/>
          </a:xfrm>
          <a:prstGeom prst="rect">
            <a:avLst/>
          </a:prstGeom>
          <a:ln w="12700" cap="sq" cmpd="thickThin">
            <a:solidFill>
              <a:srgbClr val="D2D2D2"/>
            </a:solidFill>
            <a:prstDash val="solid"/>
            <a:miter lim="800000"/>
          </a:ln>
          <a:effectLst>
            <a:innerShdw blurRad="76200">
              <a:srgbClr val="000000"/>
            </a:innerShdw>
          </a:effectLst>
        </p:spPr>
      </p:pic>
      <p:sp>
        <p:nvSpPr>
          <p:cNvPr id="1262" name="Google Shape;1262;p91"/>
          <p:cNvSpPr txBox="1"/>
          <p:nvPr/>
        </p:nvSpPr>
        <p:spPr>
          <a:xfrm>
            <a:off x="489599" y="2608128"/>
            <a:ext cx="5393425" cy="147728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メールのアイコンをクリックすると、帳票公開メールを１通ずつ送信することが</a:t>
            </a:r>
            <a:endPar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できます。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複数の帳票の帳票公開メールを一度に再送する場合は、該当帳票のチェック</a:t>
            </a:r>
            <a:endParaRPr lang="en-US" alt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ボックスにチェックを入れて、</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公開メール送信</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を選択し</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実行する</a:t>
            </a:r>
            <a:r>
              <a:rPr lang="ja-JP" altLang="en-US"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rPr>
              <a:t>をクリックします。</a:t>
            </a:r>
            <a:endParaRPr sz="1200" b="0" i="0" u="none" strike="noStrike" cap="none" dirty="0">
              <a:solidFill>
                <a:schemeClr val="dk1"/>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1263" name="Google Shape;1263;p91"/>
          <p:cNvSpPr txBox="1"/>
          <p:nvPr/>
        </p:nvSpPr>
        <p:spPr>
          <a:xfrm>
            <a:off x="6275388" y="2607323"/>
            <a:ext cx="4733658"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確認のダイアログ画面で、メールに帳票を添付するかどうか選択し</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a:t>
            </a:r>
            <a:endParaRPr lang="en-US" altLang="ja-JP"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endParaRPr>
          </a:p>
          <a:p>
            <a:pPr marL="0" marR="0" lvl="0" indent="0" algn="l" rtl="0">
              <a:lnSpc>
                <a:spcPct val="150000"/>
              </a:lnSpc>
              <a:spcBef>
                <a:spcPts val="0"/>
              </a:spcBef>
              <a:spcAft>
                <a:spcPts val="0"/>
              </a:spcAft>
              <a:buClr>
                <a:srgbClr val="000000"/>
              </a:buClr>
              <a:buSzPts val="1200"/>
              <a:buFont typeface="Arial"/>
              <a:buNone/>
            </a:pP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OK</a:t>
            </a:r>
            <a:r>
              <a:rPr lang="ja-JP" altLang="en-US"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a:t>
            </a:r>
            <a:r>
              <a:rPr lang="ja-JP"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rPr>
              <a:t>をクリックします。</a:t>
            </a:r>
            <a:endParaRPr sz="1200" b="0" i="0" u="none" strike="noStrike" cap="none" dirty="0">
              <a:solidFill>
                <a:srgbClr val="464646"/>
              </a:solidFill>
              <a:latin typeface="BIZ UDPゴシック" panose="020B0400000000000000" pitchFamily="50" charset="-128"/>
              <a:ea typeface="BIZ UDPゴシック" panose="020B0400000000000000" pitchFamily="50" charset="-128"/>
              <a:cs typeface="BIZ UDPGothic"/>
              <a:sym typeface="BIZ UDPGothic"/>
            </a:endParaRPr>
          </a:p>
        </p:txBody>
      </p:sp>
      <p:sp>
        <p:nvSpPr>
          <p:cNvPr id="8" name="Google Shape;1164;p82">
            <a:extLst>
              <a:ext uri="{FF2B5EF4-FFF2-40B4-BE49-F238E27FC236}">
                <a16:creationId xmlns:a16="http://schemas.microsoft.com/office/drawing/2014/main" id="{9E0A960C-E993-F11B-DD2B-55BC37B2E033}"/>
              </a:ext>
            </a:extLst>
          </p:cNvPr>
          <p:cNvSpPr/>
          <p:nvPr/>
        </p:nvSpPr>
        <p:spPr>
          <a:xfrm>
            <a:off x="489599" y="4645946"/>
            <a:ext cx="227542" cy="281112"/>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4" name="Google Shape;1164;p82">
            <a:extLst>
              <a:ext uri="{FF2B5EF4-FFF2-40B4-BE49-F238E27FC236}">
                <a16:creationId xmlns:a16="http://schemas.microsoft.com/office/drawing/2014/main" id="{1C4801CA-017C-1C23-5518-0B2C43C6BE06}"/>
              </a:ext>
            </a:extLst>
          </p:cNvPr>
          <p:cNvSpPr/>
          <p:nvPr/>
        </p:nvSpPr>
        <p:spPr>
          <a:xfrm>
            <a:off x="1370661" y="4367214"/>
            <a:ext cx="227542" cy="828674"/>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
        <p:nvSpPr>
          <p:cNvPr id="15" name="Google Shape;1164;p82">
            <a:extLst>
              <a:ext uri="{FF2B5EF4-FFF2-40B4-BE49-F238E27FC236}">
                <a16:creationId xmlns:a16="http://schemas.microsoft.com/office/drawing/2014/main" id="{018529E5-2DC8-10F2-75B3-8423EBFF82D5}"/>
              </a:ext>
            </a:extLst>
          </p:cNvPr>
          <p:cNvSpPr/>
          <p:nvPr/>
        </p:nvSpPr>
        <p:spPr>
          <a:xfrm>
            <a:off x="1471613" y="5843587"/>
            <a:ext cx="1709737" cy="223837"/>
          </a:xfrm>
          <a:prstGeom prst="rect">
            <a:avLst/>
          </a:prstGeom>
          <a:noFill/>
          <a:ln w="57150" cap="flat" cmpd="sng">
            <a:solidFill>
              <a:schemeClr val="accent6"/>
            </a:solidFill>
            <a:prstDash val="solid"/>
            <a:round/>
            <a:headEnd type="none" w="sm" len="sm"/>
            <a:tailEnd type="none" w="sm" len="sm"/>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None/>
            </a:pPr>
            <a:endParaRPr sz="1300" b="0" i="0" u="none" strike="noStrike" cap="none">
              <a:solidFill>
                <a:schemeClr val="lt1"/>
              </a:solidFill>
              <a:latin typeface="BIZ UDPゴシック" panose="020B0400000000000000" pitchFamily="50" charset="-128"/>
              <a:ea typeface="BIZ UDPゴシック" panose="020B0400000000000000" pitchFamily="50" charset="-128"/>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92"/>
          <p:cNvSpPr txBox="1">
            <a:spLocks noGrp="1"/>
          </p:cNvSpPr>
          <p:nvPr>
            <p:ph type="body" idx="1"/>
          </p:nvPr>
        </p:nvSpPr>
        <p:spPr>
          <a:xfrm>
            <a:off x="488949" y="1385888"/>
            <a:ext cx="11233200" cy="4856098"/>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1800"/>
              <a:buNone/>
            </a:pPr>
            <a:r>
              <a:rPr lang="ja-JP" dirty="0">
                <a:latin typeface="BIZ UDPゴシック" panose="020B0400000000000000" pitchFamily="50" charset="-128"/>
                <a:ea typeface="BIZ UDPゴシック" panose="020B0400000000000000" pitchFamily="50" charset="-128"/>
              </a:rPr>
              <a:t>運用開始前後にお取引先様からよくあるお</a:t>
            </a:r>
            <a:r>
              <a:rPr lang="ja-JP" altLang="en-US" dirty="0">
                <a:latin typeface="BIZ UDPゴシック" panose="020B0400000000000000" pitchFamily="50" charset="-128"/>
                <a:ea typeface="BIZ UDPゴシック" panose="020B0400000000000000" pitchFamily="50" charset="-128"/>
              </a:rPr>
              <a:t>問い合わせ</a:t>
            </a:r>
            <a:r>
              <a:rPr lang="ja-JP" dirty="0">
                <a:latin typeface="BIZ UDPゴシック" panose="020B0400000000000000" pitchFamily="50" charset="-128"/>
                <a:ea typeface="BIZ UDPゴシック" panose="020B0400000000000000" pitchFamily="50" charset="-128"/>
              </a:rPr>
              <a:t>をFAQにまとめておりますので、ご回答の際にご活用くださいませ。</a:t>
            </a:r>
            <a:endParaRPr dirty="0">
              <a:latin typeface="BIZ UDPゴシック" panose="020B0400000000000000" pitchFamily="50" charset="-128"/>
              <a:ea typeface="BIZ UDPゴシック" panose="020B0400000000000000" pitchFamily="50" charset="-128"/>
            </a:endParaRPr>
          </a:p>
          <a:p>
            <a:pPr marL="0" lvl="0" indent="0" algn="l" rtl="0">
              <a:lnSpc>
                <a:spcPct val="150000"/>
              </a:lnSpc>
              <a:spcBef>
                <a:spcPts val="0"/>
              </a:spcBef>
              <a:spcAft>
                <a:spcPts val="0"/>
              </a:spcAft>
              <a:buSzPts val="1800"/>
              <a:buNone/>
            </a:pPr>
            <a:r>
              <a:rPr lang="ja-JP" dirty="0">
                <a:latin typeface="BIZ UDPゴシック" panose="020B0400000000000000" pitchFamily="50" charset="-128"/>
                <a:ea typeface="BIZ UDPゴシック" panose="020B0400000000000000" pitchFamily="50" charset="-128"/>
              </a:rPr>
              <a:t>　</a:t>
            </a:r>
            <a:r>
              <a:rPr lang="ja-JP" u="sng" dirty="0">
                <a:latin typeface="BIZ UDPゴシック" panose="020B0400000000000000" pitchFamily="50" charset="-128"/>
                <a:ea typeface="BIZ UDPゴシック" panose="020B0400000000000000" pitchFamily="50" charset="-128"/>
                <a:hlinkClick r:id="rId3">
                  <a:extLst>
                    <a:ext uri="{A12FA001-AC4F-418D-AE19-62706E023703}">
                      <ahyp:hlinkClr xmlns:ahyp="http://schemas.microsoft.com/office/drawing/2018/hyperlinkcolor" val="tx"/>
                    </a:ext>
                  </a:extLst>
                </a:hlinkClick>
              </a:rPr>
              <a:t>お取引先様からよくあるお</a:t>
            </a:r>
            <a:r>
              <a:rPr lang="ja-JP" altLang="en-US" u="sng" dirty="0">
                <a:latin typeface="BIZ UDPゴシック" panose="020B0400000000000000" pitchFamily="50" charset="-128"/>
                <a:ea typeface="BIZ UDPゴシック" panose="020B0400000000000000" pitchFamily="50" charset="-128"/>
                <a:hlinkClick r:id="rId3">
                  <a:extLst>
                    <a:ext uri="{A12FA001-AC4F-418D-AE19-62706E023703}">
                      <ahyp:hlinkClr xmlns:ahyp="http://schemas.microsoft.com/office/drawing/2018/hyperlinkcolor" val="tx"/>
                    </a:ext>
                  </a:extLst>
                </a:hlinkClick>
              </a:rPr>
              <a:t>問い合わせ</a:t>
            </a:r>
            <a:r>
              <a:rPr lang="ja-JP" u="sng" dirty="0">
                <a:latin typeface="BIZ UDPゴシック" panose="020B0400000000000000" pitchFamily="50" charset="-128"/>
                <a:ea typeface="BIZ UDPゴシック" panose="020B0400000000000000" pitchFamily="50" charset="-128"/>
                <a:hlinkClick r:id="rId3">
                  <a:extLst>
                    <a:ext uri="{A12FA001-AC4F-418D-AE19-62706E023703}">
                      <ahyp:hlinkClr xmlns:ahyp="http://schemas.microsoft.com/office/drawing/2018/hyperlinkcolor" val="tx"/>
                    </a:ext>
                  </a:extLst>
                </a:hlinkClick>
              </a:rPr>
              <a:t> </a:t>
            </a:r>
            <a:endParaRPr dirty="0">
              <a:latin typeface="BIZ UDPゴシック" panose="020B0400000000000000" pitchFamily="50" charset="-128"/>
              <a:ea typeface="BIZ UDPゴシック" panose="020B0400000000000000" pitchFamily="50" charset="-128"/>
            </a:endParaRPr>
          </a:p>
          <a:p>
            <a:pPr marL="0" lvl="0" indent="0" algn="l" rtl="0">
              <a:lnSpc>
                <a:spcPct val="150000"/>
              </a:lnSpc>
              <a:spcBef>
                <a:spcPts val="0"/>
              </a:spcBef>
              <a:spcAft>
                <a:spcPts val="0"/>
              </a:spcAft>
              <a:buSzPts val="1800"/>
              <a:buNone/>
            </a:pPr>
            <a:endParaRPr dirty="0">
              <a:latin typeface="BIZ UDPゴシック" panose="020B0400000000000000" pitchFamily="50" charset="-128"/>
              <a:ea typeface="BIZ UDPゴシック" panose="020B0400000000000000" pitchFamily="50" charset="-128"/>
            </a:endParaRPr>
          </a:p>
          <a:p>
            <a:pPr marL="0" lvl="0" indent="0" algn="l" rtl="0">
              <a:lnSpc>
                <a:spcPct val="150000"/>
              </a:lnSpc>
              <a:spcBef>
                <a:spcPts val="0"/>
              </a:spcBef>
              <a:spcAft>
                <a:spcPts val="0"/>
              </a:spcAft>
              <a:buSzPts val="1800"/>
              <a:buNone/>
            </a:pPr>
            <a:r>
              <a:rPr lang="ja-JP" dirty="0">
                <a:latin typeface="BIZ UDPゴシック" panose="020B0400000000000000" pitchFamily="50" charset="-128"/>
                <a:ea typeface="BIZ UDPゴシック" panose="020B0400000000000000" pitchFamily="50" charset="-128"/>
              </a:rPr>
              <a:t>帳票発行元企業様よりよくいただくお問い合わせについて</a:t>
            </a:r>
            <a:endParaRPr dirty="0">
              <a:latin typeface="BIZ UDPゴシック" panose="020B0400000000000000" pitchFamily="50" charset="-128"/>
              <a:ea typeface="BIZ UDPゴシック" panose="020B0400000000000000" pitchFamily="50" charset="-128"/>
            </a:endParaRPr>
          </a:p>
          <a:p>
            <a:pPr marL="0" lvl="0" indent="0" algn="l" rtl="0">
              <a:lnSpc>
                <a:spcPct val="150000"/>
              </a:lnSpc>
              <a:spcBef>
                <a:spcPts val="0"/>
              </a:spcBef>
              <a:spcAft>
                <a:spcPts val="0"/>
              </a:spcAft>
              <a:buSzPts val="1800"/>
              <a:buNone/>
            </a:pPr>
            <a:r>
              <a:rPr lang="ja-JP" dirty="0">
                <a:latin typeface="BIZ UDPゴシック" panose="020B0400000000000000" pitchFamily="50" charset="-128"/>
                <a:ea typeface="BIZ UDPゴシック" panose="020B0400000000000000" pitchFamily="50" charset="-128"/>
              </a:rPr>
              <a:t>以下</a:t>
            </a:r>
            <a:r>
              <a:rPr lang="ja-JP" altLang="en-US" dirty="0">
                <a:latin typeface="BIZ UDPゴシック" panose="020B0400000000000000" pitchFamily="50" charset="-128"/>
                <a:ea typeface="BIZ UDPゴシック" panose="020B0400000000000000" pitchFamily="50" charset="-128"/>
              </a:rPr>
              <a:t>サクセスナビ</a:t>
            </a:r>
            <a:r>
              <a:rPr lang="ja-JP" dirty="0">
                <a:latin typeface="BIZ UDPゴシック" panose="020B0400000000000000" pitchFamily="50" charset="-128"/>
                <a:ea typeface="BIZ UDPゴシック" panose="020B0400000000000000" pitchFamily="50" charset="-128"/>
              </a:rPr>
              <a:t>にてご案内しておりますのでご参考くださいませ。</a:t>
            </a:r>
            <a:endParaRPr dirty="0">
              <a:latin typeface="BIZ UDPゴシック" panose="020B0400000000000000" pitchFamily="50" charset="-128"/>
              <a:ea typeface="BIZ UDPゴシック" panose="020B0400000000000000" pitchFamily="50" charset="-128"/>
            </a:endParaRPr>
          </a:p>
          <a:p>
            <a:pPr marL="0" lvl="0" indent="0" algn="l" rtl="0">
              <a:lnSpc>
                <a:spcPct val="150000"/>
              </a:lnSpc>
              <a:spcBef>
                <a:spcPts val="0"/>
              </a:spcBef>
              <a:spcAft>
                <a:spcPts val="0"/>
              </a:spcAft>
              <a:buClr>
                <a:srgbClr val="000000"/>
              </a:buClr>
              <a:buSzPts val="1800"/>
              <a:buFont typeface="Arial"/>
              <a:buNone/>
            </a:pPr>
            <a:r>
              <a:rPr lang="ja-JP" dirty="0">
                <a:latin typeface="BIZ UDPゴシック" panose="020B0400000000000000" pitchFamily="50" charset="-128"/>
                <a:ea typeface="BIZ UDPゴシック" panose="020B0400000000000000" pitchFamily="50" charset="-128"/>
              </a:rPr>
              <a:t>　</a:t>
            </a:r>
            <a:r>
              <a:rPr lang="ja-JP" u="sng" dirty="0">
                <a:latin typeface="BIZ UDPゴシック" panose="020B0400000000000000" pitchFamily="50" charset="-128"/>
                <a:ea typeface="BIZ UDPゴシック" panose="020B0400000000000000" pitchFamily="50" charset="-128"/>
                <a:hlinkClick r:id="rId4">
                  <a:extLst>
                    <a:ext uri="{A12FA001-AC4F-418D-AE19-62706E023703}">
                      <ahyp:hlinkClr xmlns:ahyp="http://schemas.microsoft.com/office/drawing/2018/hyperlinkcolor" val="tx"/>
                    </a:ext>
                  </a:extLst>
                </a:hlinkClick>
              </a:rPr>
              <a:t>発行元企業様からよくあるお問い合わせ</a:t>
            </a:r>
            <a:endParaRPr dirty="0">
              <a:latin typeface="BIZ UDPゴシック" panose="020B0400000000000000" pitchFamily="50" charset="-128"/>
              <a:ea typeface="BIZ UDPゴシック" panose="020B0400000000000000" pitchFamily="50" charset="-128"/>
            </a:endParaRPr>
          </a:p>
          <a:p>
            <a:pPr marL="0" lvl="0" indent="0" algn="l" rtl="0">
              <a:lnSpc>
                <a:spcPct val="135000"/>
              </a:lnSpc>
              <a:spcBef>
                <a:spcPts val="0"/>
              </a:spcBef>
              <a:spcAft>
                <a:spcPts val="0"/>
              </a:spcAft>
              <a:buSzPts val="1800"/>
              <a:buNone/>
            </a:pPr>
            <a:endParaRPr dirty="0">
              <a:latin typeface="BIZ UDPゴシック" panose="020B0400000000000000" pitchFamily="50" charset="-128"/>
              <a:ea typeface="BIZ UDPゴシック" panose="020B0400000000000000" pitchFamily="50" charset="-128"/>
            </a:endParaRPr>
          </a:p>
        </p:txBody>
      </p:sp>
      <p:sp>
        <p:nvSpPr>
          <p:cNvPr id="1270" name="Google Shape;1270;p92"/>
          <p:cNvSpPr txBox="1">
            <a:spLocks noGrp="1"/>
          </p:cNvSpPr>
          <p:nvPr>
            <p:ph type="title"/>
          </p:nvPr>
        </p:nvSpPr>
        <p:spPr>
          <a:xfrm>
            <a:off x="479425" y="392539"/>
            <a:ext cx="9507900" cy="7938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SzPts val="1800"/>
              <a:buNone/>
            </a:pPr>
            <a:r>
              <a:rPr lang="ja-JP" dirty="0">
                <a:latin typeface="BIZ UDPゴシック" panose="020B0400000000000000" pitchFamily="50" charset="-128"/>
                <a:ea typeface="BIZ UDPゴシック" panose="020B0400000000000000" pitchFamily="50" charset="-128"/>
              </a:rPr>
              <a:t>よくあるお問い合わせ</a:t>
            </a:r>
            <a:endParaRPr dirty="0">
              <a:latin typeface="BIZ UDPゴシック" panose="020B0400000000000000" pitchFamily="50" charset="-128"/>
              <a:ea typeface="BIZ UDPゴシック" panose="020B0400000000000000" pitchFamily="50" charset="-128"/>
            </a:endParaRPr>
          </a:p>
        </p:txBody>
      </p:sp>
      <p:sp>
        <p:nvSpPr>
          <p:cNvPr id="2" name="Google Shape;1110;p78">
            <a:extLst>
              <a:ext uri="{FF2B5EF4-FFF2-40B4-BE49-F238E27FC236}">
                <a16:creationId xmlns:a16="http://schemas.microsoft.com/office/drawing/2014/main" id="{0E45A697-F7AF-6FE2-0F44-A1A91689EBAF}"/>
              </a:ext>
            </a:extLst>
          </p:cNvPr>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latin typeface="BIZ UDPゴシック" panose="020B0400000000000000" pitchFamily="50" charset="-128"/>
                <a:ea typeface="BIZ UDPゴシック" panose="020B0400000000000000" pitchFamily="50" charset="-128"/>
              </a:rPr>
              <a:t>87</a:t>
            </a:fld>
            <a:endParaRPr>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8"/>
          <p:cNvSpPr txBox="1">
            <a:spLocks noGrp="1"/>
          </p:cNvSpPr>
          <p:nvPr>
            <p:ph type="body" idx="1"/>
          </p:nvPr>
        </p:nvSpPr>
        <p:spPr>
          <a:xfrm>
            <a:off x="479424" y="1376362"/>
            <a:ext cx="11233149" cy="459542"/>
          </a:xfrm>
          <a:prstGeom prst="rect">
            <a:avLst/>
          </a:prstGeom>
          <a:noFill/>
          <a:ln>
            <a:noFill/>
          </a:ln>
        </p:spPr>
        <p:txBody>
          <a:bodyPr spcFirstLastPara="1" wrap="square" lIns="0" tIns="0" rIns="0" bIns="0" anchor="t" anchorCtr="0">
            <a:noAutofit/>
          </a:bodyPr>
          <a:lstStyle/>
          <a:p>
            <a:pPr marL="0" lvl="3" indent="0" algn="l" rtl="0">
              <a:lnSpc>
                <a:spcPct val="135000"/>
              </a:lnSpc>
              <a:spcBef>
                <a:spcPts val="0"/>
              </a:spcBef>
              <a:spcAft>
                <a:spcPts val="0"/>
              </a:spcAft>
              <a:buClr>
                <a:schemeClr val="accent1"/>
              </a:buClr>
              <a:buSzPts val="1300"/>
              <a:buFont typeface="BIZ UDPGothic"/>
              <a:buNone/>
            </a:pPr>
            <a:r>
              <a:rPr lang="ja-JP" sz="1600" dirty="0">
                <a:solidFill>
                  <a:schemeClr val="accent1"/>
                </a:solidFill>
                <a:latin typeface="BIZ UDPGothic"/>
                <a:ea typeface="BIZ UDPGothic"/>
                <a:cs typeface="BIZ UDPGothic"/>
                <a:sym typeface="BIZ UDPGothic"/>
              </a:rPr>
              <a:t>20●●年●月より「楽楽明細」を運用開始します。</a:t>
            </a:r>
            <a:endParaRPr sz="1600" dirty="0">
              <a:solidFill>
                <a:schemeClr val="accent1"/>
              </a:solidFill>
              <a:latin typeface="BIZ UDPGothic"/>
              <a:ea typeface="BIZ UDPGothic"/>
              <a:cs typeface="BIZ UDPGothic"/>
              <a:sym typeface="BIZ UDPGothic"/>
            </a:endParaRPr>
          </a:p>
          <a:p>
            <a:pPr marL="0" lvl="3" indent="0" algn="l" rtl="0">
              <a:lnSpc>
                <a:spcPct val="135000"/>
              </a:lnSpc>
              <a:spcBef>
                <a:spcPts val="0"/>
              </a:spcBef>
              <a:spcAft>
                <a:spcPts val="0"/>
              </a:spcAft>
              <a:buClr>
                <a:schemeClr val="dk1"/>
              </a:buClr>
              <a:buSzPts val="1300"/>
              <a:buFont typeface="BIZ UDPGothic"/>
              <a:buNone/>
            </a:pPr>
            <a:r>
              <a:rPr lang="ja-JP" altLang="en-US" b="0" dirty="0">
                <a:solidFill>
                  <a:schemeClr val="dk1"/>
                </a:solidFill>
                <a:latin typeface="BIZ UDPGothic"/>
                <a:ea typeface="BIZ UDPGothic"/>
                <a:cs typeface="BIZ UDPGothic"/>
                <a:sym typeface="BIZ UDPGothic"/>
              </a:rPr>
              <a:t>「</a:t>
            </a:r>
            <a:r>
              <a:rPr lang="ja-JP" b="0" dirty="0">
                <a:solidFill>
                  <a:schemeClr val="dk1"/>
                </a:solidFill>
                <a:latin typeface="BIZ UDPGothic"/>
                <a:ea typeface="BIZ UDPGothic"/>
                <a:cs typeface="BIZ UDPGothic"/>
                <a:sym typeface="BIZ UDPGothic"/>
              </a:rPr>
              <a:t>楽楽明細</a:t>
            </a:r>
            <a:r>
              <a:rPr lang="ja-JP" altLang="en-US" b="0" dirty="0">
                <a:solidFill>
                  <a:schemeClr val="dk1"/>
                </a:solidFill>
                <a:latin typeface="BIZ UDPGothic"/>
                <a:ea typeface="BIZ UDPGothic"/>
                <a:cs typeface="BIZ UDPGothic"/>
                <a:sym typeface="BIZ UDPGothic"/>
              </a:rPr>
              <a:t>」</a:t>
            </a:r>
            <a:r>
              <a:rPr lang="ja-JP" b="0" dirty="0">
                <a:solidFill>
                  <a:schemeClr val="dk1"/>
                </a:solidFill>
                <a:latin typeface="BIZ UDPGothic"/>
                <a:ea typeface="BIZ UDPGothic"/>
                <a:cs typeface="BIZ UDPGothic"/>
                <a:sym typeface="BIZ UDPGothic"/>
              </a:rPr>
              <a:t>導入の目的は以下のとおりです。</a:t>
            </a:r>
            <a:endParaRPr b="0" dirty="0">
              <a:solidFill>
                <a:schemeClr val="dk1"/>
              </a:solidFill>
              <a:latin typeface="BIZ UDPGothic"/>
              <a:ea typeface="BIZ UDPGothic"/>
              <a:cs typeface="BIZ UDPGothic"/>
              <a:sym typeface="BIZ UDPGothic"/>
            </a:endParaRPr>
          </a:p>
        </p:txBody>
      </p:sp>
      <p:sp>
        <p:nvSpPr>
          <p:cNvPr id="190" name="Google Shape;190;p8"/>
          <p:cNvSpPr txBox="1">
            <a:spLocks noGrp="1"/>
          </p:cNvSpPr>
          <p:nvPr>
            <p:ph type="sldNum" idx="12"/>
          </p:nvPr>
        </p:nvSpPr>
        <p:spPr>
          <a:xfrm>
            <a:off x="10834618" y="6510664"/>
            <a:ext cx="877957" cy="161649"/>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700"/>
              <a:buNone/>
            </a:pPr>
            <a:fld id="{00000000-1234-1234-1234-123412341234}" type="slidenum">
              <a:rPr lang="en-US" altLang="ja-JP"/>
              <a:t>9</a:t>
            </a:fld>
            <a:endParaRPr/>
          </a:p>
        </p:txBody>
      </p:sp>
      <p:sp>
        <p:nvSpPr>
          <p:cNvPr id="193" name="Google Shape;193;p8"/>
          <p:cNvSpPr/>
          <p:nvPr/>
        </p:nvSpPr>
        <p:spPr>
          <a:xfrm>
            <a:off x="8267933" y="4813478"/>
            <a:ext cx="3434095"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電子帳簿保存法</a:t>
            </a:r>
            <a:r>
              <a:rPr lang="ja-JP" altLang="en-US" sz="1100" b="0" i="0" u="none" strike="noStrike" cap="none" dirty="0">
                <a:solidFill>
                  <a:schemeClr val="dk1"/>
                </a:solidFill>
                <a:latin typeface="BIZ UDPGothic"/>
                <a:ea typeface="BIZ UDPGothic"/>
                <a:cs typeface="BIZ UDPGothic"/>
                <a:sym typeface="BIZ UDPGothic"/>
              </a:rPr>
              <a:t>やインボイス制度など、</a:t>
            </a:r>
            <a:endParaRPr lang="en-US" altLang="ja-JP"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altLang="en-US" sz="1100" dirty="0">
                <a:solidFill>
                  <a:schemeClr val="dk1"/>
                </a:solidFill>
                <a:latin typeface="BIZ UDPGothic"/>
                <a:ea typeface="BIZ UDPGothic"/>
                <a:sym typeface="BIZ UDPGothic"/>
              </a:rPr>
              <a:t>法要件に則った発行・管理が可能です。</a:t>
            </a:r>
            <a:endParaRPr sz="1400" b="0" i="0" u="none" strike="noStrike" cap="none" dirty="0">
              <a:solidFill>
                <a:srgbClr val="000000"/>
              </a:solidFill>
              <a:latin typeface="Arial"/>
              <a:ea typeface="Arial"/>
              <a:cs typeface="Arial"/>
              <a:sym typeface="Arial"/>
            </a:endParaRPr>
          </a:p>
        </p:txBody>
      </p:sp>
      <p:sp>
        <p:nvSpPr>
          <p:cNvPr id="196" name="Google Shape;196;p8"/>
          <p:cNvSpPr/>
          <p:nvPr/>
        </p:nvSpPr>
        <p:spPr>
          <a:xfrm>
            <a:off x="4386820" y="2874944"/>
            <a:ext cx="3434095"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ja-JP" altLang="en-US" sz="1100" b="0" i="0" u="none" strike="noStrike" cap="none" dirty="0">
                <a:solidFill>
                  <a:schemeClr val="dk1"/>
                </a:solidFill>
                <a:latin typeface="BIZ UDPGothic"/>
                <a:ea typeface="BIZ UDPGothic"/>
                <a:cs typeface="BIZ UDPGothic"/>
                <a:sym typeface="BIZ UDPGothic"/>
              </a:rPr>
              <a:t>運用担当者</a:t>
            </a:r>
            <a:r>
              <a:rPr lang="ja-JP" sz="1100" b="0" i="0" u="none" strike="noStrike" cap="none" dirty="0">
                <a:solidFill>
                  <a:schemeClr val="dk1"/>
                </a:solidFill>
                <a:latin typeface="BIZ UDPGothic"/>
                <a:ea typeface="BIZ UDPGothic"/>
                <a:cs typeface="BIZ UDPGothic"/>
                <a:sym typeface="BIZ UDPGothic"/>
              </a:rPr>
              <a:t>が</a:t>
            </a:r>
            <a:r>
              <a:rPr lang="ja-JP" altLang="en-US" sz="1100" b="0" i="0" u="none" strike="noStrike" cap="none" dirty="0">
                <a:solidFill>
                  <a:schemeClr val="dk1"/>
                </a:solidFill>
                <a:latin typeface="BIZ UDPGothic"/>
                <a:ea typeface="BIZ UDPGothic"/>
                <a:cs typeface="BIZ UDPGothic"/>
                <a:sym typeface="BIZ UDPGothic"/>
              </a:rPr>
              <a:t>変わる場合でも</a:t>
            </a:r>
            <a:endParaRPr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帳票発行業務をシステム化していれば、</a:t>
            </a:r>
            <a:endParaRPr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引</a:t>
            </a:r>
            <a:r>
              <a:rPr lang="ja-JP" altLang="en-US" sz="1100" b="0" i="0" u="none" strike="noStrike" cap="none" dirty="0">
                <a:solidFill>
                  <a:schemeClr val="dk1"/>
                </a:solidFill>
                <a:latin typeface="BIZ UDPGothic"/>
                <a:ea typeface="BIZ UDPGothic"/>
                <a:cs typeface="BIZ UDPGothic"/>
                <a:sym typeface="BIZ UDPGothic"/>
              </a:rPr>
              <a:t>き</a:t>
            </a:r>
            <a:r>
              <a:rPr lang="ja-JP" sz="1100" b="0" i="0" u="none" strike="noStrike" cap="none" dirty="0">
                <a:solidFill>
                  <a:schemeClr val="dk1"/>
                </a:solidFill>
                <a:latin typeface="BIZ UDPGothic"/>
                <a:ea typeface="BIZ UDPGothic"/>
                <a:cs typeface="BIZ UDPGothic"/>
                <a:sym typeface="BIZ UDPGothic"/>
              </a:rPr>
              <a:t>継ぎがしやすくなります。</a:t>
            </a:r>
            <a:endParaRPr sz="1400" b="0" i="0" u="none" strike="noStrike" cap="none" dirty="0">
              <a:solidFill>
                <a:srgbClr val="000000"/>
              </a:solidFill>
              <a:latin typeface="Arial"/>
              <a:ea typeface="Arial"/>
              <a:cs typeface="Arial"/>
              <a:sym typeface="Arial"/>
            </a:endParaRPr>
          </a:p>
        </p:txBody>
      </p:sp>
      <p:sp>
        <p:nvSpPr>
          <p:cNvPr id="199" name="Google Shape;199;p8"/>
          <p:cNvSpPr/>
          <p:nvPr/>
        </p:nvSpPr>
        <p:spPr>
          <a:xfrm>
            <a:off x="488439" y="4775199"/>
            <a:ext cx="3434096"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WEB発行</a:t>
            </a:r>
            <a:r>
              <a:rPr lang="ja-JP" altLang="en-US" sz="1100" b="0" i="0" u="none" strike="noStrike" cap="none" dirty="0">
                <a:solidFill>
                  <a:schemeClr val="dk1"/>
                </a:solidFill>
                <a:latin typeface="BIZ UDPGothic"/>
                <a:ea typeface="BIZ UDPGothic"/>
                <a:cs typeface="BIZ UDPGothic"/>
                <a:sym typeface="BIZ UDPGothic"/>
              </a:rPr>
              <a:t>であれば</a:t>
            </a:r>
            <a:r>
              <a:rPr lang="ja-JP" sz="1100" b="0" i="0" u="none" strike="noStrike" cap="none" dirty="0">
                <a:solidFill>
                  <a:schemeClr val="dk1"/>
                </a:solidFill>
                <a:latin typeface="BIZ UDPGothic"/>
                <a:ea typeface="BIZ UDPGothic"/>
                <a:cs typeface="BIZ UDPGothic"/>
                <a:sym typeface="BIZ UDPGothic"/>
              </a:rPr>
              <a:t>、</a:t>
            </a:r>
            <a:r>
              <a:rPr lang="ja-JP" altLang="en-US" sz="1100" b="0" i="0" u="none" strike="noStrike" cap="none" dirty="0">
                <a:solidFill>
                  <a:schemeClr val="dk1"/>
                </a:solidFill>
                <a:latin typeface="BIZ UDPGothic"/>
                <a:ea typeface="BIZ UDPGothic"/>
                <a:cs typeface="BIZ UDPGothic"/>
                <a:sym typeface="BIZ UDPGothic"/>
              </a:rPr>
              <a:t>帳票を即日お取引先様の</a:t>
            </a:r>
            <a:endParaRPr lang="en-US" altLang="ja-JP"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altLang="en-US" sz="1100" dirty="0">
                <a:solidFill>
                  <a:schemeClr val="dk1"/>
                </a:solidFill>
                <a:latin typeface="BIZ UDPGothic"/>
                <a:ea typeface="BIZ UDPGothic"/>
                <a:sym typeface="BIZ UDPGothic"/>
              </a:rPr>
              <a:t>手元に届けることができます。</a:t>
            </a:r>
            <a:endParaRPr sz="1400" b="0" i="0" u="none" strike="noStrike" cap="none" dirty="0">
              <a:solidFill>
                <a:srgbClr val="000000"/>
              </a:solidFill>
              <a:latin typeface="Arial"/>
              <a:ea typeface="Arial"/>
              <a:cs typeface="Arial"/>
              <a:sym typeface="Arial"/>
            </a:endParaRPr>
          </a:p>
        </p:txBody>
      </p:sp>
      <p:sp>
        <p:nvSpPr>
          <p:cNvPr id="200" name="Google Shape;200;p8"/>
          <p:cNvSpPr/>
          <p:nvPr/>
        </p:nvSpPr>
        <p:spPr>
          <a:xfrm>
            <a:off x="479425" y="2211502"/>
            <a:ext cx="3435627" cy="669663"/>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Gothic"/>
                <a:ea typeface="BIZ UDPGothic"/>
                <a:cs typeface="BIZ UDPGothic"/>
                <a:sym typeface="BIZ UDPGothic"/>
              </a:rPr>
              <a:t>印刷・封入作業時間削減</a:t>
            </a:r>
            <a:endParaRPr sz="1300" b="0" i="0" u="none" strike="noStrike" cap="none" dirty="0">
              <a:solidFill>
                <a:schemeClr val="lt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300"/>
              <a:buFont typeface="Arial"/>
              <a:buNone/>
            </a:pPr>
            <a:r>
              <a:rPr lang="ja-JP" sz="1300" b="0" i="0" u="none" strike="noStrike" cap="none" dirty="0">
                <a:solidFill>
                  <a:schemeClr val="lt1"/>
                </a:solidFill>
                <a:latin typeface="BIZ UDPGothic"/>
                <a:ea typeface="BIZ UDPGothic"/>
                <a:cs typeface="BIZ UDPGothic"/>
                <a:sym typeface="BIZ UDPGothic"/>
              </a:rPr>
              <a:t>帳票発行業務の効率化</a:t>
            </a:r>
            <a:endParaRPr sz="1300" b="0" i="0" u="none" strike="noStrike" cap="none" dirty="0">
              <a:solidFill>
                <a:schemeClr val="lt1"/>
              </a:solidFill>
              <a:latin typeface="BIZ UDPGothic"/>
              <a:ea typeface="BIZ UDPGothic"/>
              <a:cs typeface="BIZ UDPGothic"/>
              <a:sym typeface="BIZ UDPGothic"/>
            </a:endParaRPr>
          </a:p>
        </p:txBody>
      </p:sp>
      <p:sp>
        <p:nvSpPr>
          <p:cNvPr id="201" name="Google Shape;201;p8"/>
          <p:cNvSpPr/>
          <p:nvPr/>
        </p:nvSpPr>
        <p:spPr>
          <a:xfrm>
            <a:off x="488440" y="2891480"/>
            <a:ext cx="3434095"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WEB発行も郵送も「楽楽明細」で一元</a:t>
            </a:r>
            <a:r>
              <a:rPr lang="ja-JP" altLang="en-US" sz="1100" b="0" i="0" u="none" strike="noStrike" cap="none" dirty="0">
                <a:solidFill>
                  <a:schemeClr val="dk1"/>
                </a:solidFill>
                <a:latin typeface="BIZ UDPGothic"/>
                <a:ea typeface="BIZ UDPGothic"/>
                <a:cs typeface="BIZ UDPGothic"/>
                <a:sym typeface="BIZ UDPGothic"/>
              </a:rPr>
              <a:t>化して</a:t>
            </a:r>
            <a:endParaRPr lang="en-US" altLang="ja-JP"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発行</a:t>
            </a:r>
            <a:r>
              <a:rPr lang="ja-JP" altLang="en-US" sz="1100" dirty="0">
                <a:solidFill>
                  <a:schemeClr val="dk1"/>
                </a:solidFill>
                <a:latin typeface="BIZ UDPGothic"/>
                <a:ea typeface="BIZ UDPGothic"/>
                <a:cs typeface="BIZ UDPGothic"/>
                <a:sym typeface="BIZ UDPGothic"/>
              </a:rPr>
              <a:t>・</a:t>
            </a:r>
            <a:r>
              <a:rPr lang="ja-JP" sz="1100" b="0" i="0" u="none" strike="noStrike" cap="none" dirty="0">
                <a:solidFill>
                  <a:schemeClr val="dk1"/>
                </a:solidFill>
                <a:latin typeface="BIZ UDPGothic"/>
                <a:ea typeface="BIZ UDPGothic"/>
                <a:cs typeface="BIZ UDPGothic"/>
                <a:sym typeface="BIZ UDPGothic"/>
              </a:rPr>
              <a:t>管理することで印刷・封入作業の削減され</a:t>
            </a:r>
            <a:endParaRPr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帳票発行業務の効率化が見込めます。</a:t>
            </a:r>
            <a:endParaRPr sz="1400" b="0" i="0" u="none" strike="noStrike" cap="none" dirty="0">
              <a:solidFill>
                <a:srgbClr val="000000"/>
              </a:solidFill>
              <a:latin typeface="Arial"/>
              <a:ea typeface="Arial"/>
              <a:cs typeface="Arial"/>
              <a:sym typeface="Arial"/>
            </a:endParaRPr>
          </a:p>
        </p:txBody>
      </p:sp>
      <p:sp>
        <p:nvSpPr>
          <p:cNvPr id="204" name="Google Shape;204;p8"/>
          <p:cNvSpPr/>
          <p:nvPr/>
        </p:nvSpPr>
        <p:spPr>
          <a:xfrm>
            <a:off x="8266401" y="2862853"/>
            <a:ext cx="3434096"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en-US" altLang="ja-JP" sz="1100" b="0" i="0" u="none" strike="noStrike" cap="none" dirty="0">
                <a:solidFill>
                  <a:schemeClr val="dk1"/>
                </a:solidFill>
                <a:latin typeface="BIZ UDPGothic"/>
                <a:ea typeface="BIZ UDPGothic"/>
                <a:cs typeface="BIZ UDPGothic"/>
                <a:sym typeface="BIZ UDPGothic"/>
              </a:rPr>
              <a:t>WEB</a:t>
            </a:r>
            <a:r>
              <a:rPr lang="ja-JP" altLang="en-US" sz="1100" dirty="0">
                <a:solidFill>
                  <a:schemeClr val="dk1"/>
                </a:solidFill>
                <a:latin typeface="BIZ UDPGothic"/>
                <a:ea typeface="BIZ UDPGothic"/>
                <a:cs typeface="BIZ UDPGothic"/>
                <a:sym typeface="BIZ UDPGothic"/>
              </a:rPr>
              <a:t>化率を高めることで</a:t>
            </a:r>
            <a:endParaRPr lang="en-US" altLang="ja-JP" sz="1100"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altLang="en-US" sz="1100" b="0" i="0" u="none" strike="noStrike" cap="none" dirty="0">
                <a:solidFill>
                  <a:schemeClr val="dk1"/>
                </a:solidFill>
                <a:latin typeface="BIZ UDPGothic"/>
                <a:ea typeface="BIZ UDPGothic"/>
                <a:sym typeface="BIZ UDPGothic"/>
              </a:rPr>
              <a:t>郵送費用の削減が見込めます。</a:t>
            </a:r>
            <a:endParaRPr sz="1400" b="0" i="0" u="none" strike="noStrike" cap="none" dirty="0">
              <a:solidFill>
                <a:srgbClr val="000000"/>
              </a:solidFill>
              <a:latin typeface="Arial"/>
              <a:ea typeface="Arial"/>
              <a:cs typeface="Arial"/>
              <a:sym typeface="Arial"/>
            </a:endParaRPr>
          </a:p>
        </p:txBody>
      </p:sp>
      <p:sp>
        <p:nvSpPr>
          <p:cNvPr id="207" name="Google Shape;207;p8"/>
          <p:cNvSpPr/>
          <p:nvPr/>
        </p:nvSpPr>
        <p:spPr>
          <a:xfrm>
            <a:off x="4386820" y="4801944"/>
            <a:ext cx="3434095" cy="1009366"/>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送付作業はシステムが行うため、誤封入の削減が</a:t>
            </a:r>
            <a:endParaRPr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見込めます。また支店分の帳票は本社に送るといった</a:t>
            </a:r>
            <a:endParaRPr sz="1100" b="0" i="0" u="none" strike="noStrike" cap="none" dirty="0">
              <a:solidFill>
                <a:schemeClr val="dk1"/>
              </a:solidFill>
              <a:latin typeface="BIZ UDPGothic"/>
              <a:ea typeface="BIZ UDPGothic"/>
              <a:cs typeface="BIZ UDPGothic"/>
              <a:sym typeface="BIZ UDPGothic"/>
            </a:endParaRPr>
          </a:p>
          <a:p>
            <a:pPr marL="0" marR="0" lvl="0" indent="0" algn="ctr" rtl="0">
              <a:lnSpc>
                <a:spcPct val="135000"/>
              </a:lnSpc>
              <a:spcBef>
                <a:spcPts val="0"/>
              </a:spcBef>
              <a:spcAft>
                <a:spcPts val="0"/>
              </a:spcAft>
              <a:buClr>
                <a:srgbClr val="000000"/>
              </a:buClr>
              <a:buSzPts val="1100"/>
              <a:buFont typeface="Arial"/>
              <a:buNone/>
            </a:pPr>
            <a:r>
              <a:rPr lang="ja-JP" sz="1100" b="0" i="0" u="none" strike="noStrike" cap="none" dirty="0">
                <a:solidFill>
                  <a:schemeClr val="dk1"/>
                </a:solidFill>
                <a:latin typeface="BIZ UDPGothic"/>
                <a:ea typeface="BIZ UDPGothic"/>
                <a:cs typeface="BIZ UDPGothic"/>
                <a:sym typeface="BIZ UDPGothic"/>
              </a:rPr>
              <a:t>封入作業も「楽楽明細」が自動で判別して送付します。</a:t>
            </a:r>
            <a:endParaRPr sz="1400" b="0" i="0" u="none" strike="noStrike" cap="none" dirty="0">
              <a:solidFill>
                <a:srgbClr val="000000"/>
              </a:solidFill>
              <a:latin typeface="Arial"/>
              <a:ea typeface="Arial"/>
              <a:cs typeface="Arial"/>
              <a:sym typeface="Arial"/>
            </a:endParaRPr>
          </a:p>
        </p:txBody>
      </p:sp>
      <p:sp>
        <p:nvSpPr>
          <p:cNvPr id="3" name="タイトル 2">
            <a:extLst>
              <a:ext uri="{FF2B5EF4-FFF2-40B4-BE49-F238E27FC236}">
                <a16:creationId xmlns:a16="http://schemas.microsoft.com/office/drawing/2014/main" id="{FC934A95-26C5-B287-160E-B377525AD269}"/>
              </a:ext>
            </a:extLst>
          </p:cNvPr>
          <p:cNvSpPr>
            <a:spLocks noGrp="1"/>
          </p:cNvSpPr>
          <p:nvPr>
            <p:ph type="title"/>
          </p:nvPr>
        </p:nvSpPr>
        <p:spPr/>
        <p:txBody>
          <a:bodyPr/>
          <a:lstStyle/>
          <a:p>
            <a:pPr>
              <a:lnSpc>
                <a:spcPct val="120000"/>
              </a:lnSpc>
            </a:pPr>
            <a:r>
              <a:rPr lang="ja-JP" altLang="en-US" dirty="0"/>
              <a:t>「楽楽明細」の導入目的</a:t>
            </a:r>
          </a:p>
        </p:txBody>
      </p:sp>
      <p:sp>
        <p:nvSpPr>
          <p:cNvPr id="4" name="Google Shape;200;p8">
            <a:extLst>
              <a:ext uri="{FF2B5EF4-FFF2-40B4-BE49-F238E27FC236}">
                <a16:creationId xmlns:a16="http://schemas.microsoft.com/office/drawing/2014/main" id="{ADBE2B36-8E55-B04C-5D4C-AC1FC95268F0}"/>
              </a:ext>
            </a:extLst>
          </p:cNvPr>
          <p:cNvSpPr/>
          <p:nvPr/>
        </p:nvSpPr>
        <p:spPr>
          <a:xfrm>
            <a:off x="486908" y="4172838"/>
            <a:ext cx="3435627" cy="669663"/>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300" b="0" i="0" u="none" strike="noStrike" cap="none">
                <a:solidFill>
                  <a:schemeClr val="lt1"/>
                </a:solidFill>
                <a:latin typeface="BIZ UDPGothic"/>
                <a:ea typeface="BIZ UDPGothic"/>
                <a:cs typeface="BIZ UDPGothic"/>
                <a:sym typeface="BIZ UDPGothic"/>
              </a:rPr>
              <a:t>お取引先様への到達スピードアップ</a:t>
            </a:r>
            <a:endParaRPr lang="ja-JP" altLang="en-US" sz="1400" b="0" i="0" u="none" strike="noStrike" cap="none" dirty="0">
              <a:solidFill>
                <a:srgbClr val="000000"/>
              </a:solidFill>
              <a:latin typeface="Arial"/>
              <a:ea typeface="Arial"/>
              <a:cs typeface="Arial"/>
              <a:sym typeface="Arial"/>
            </a:endParaRPr>
          </a:p>
        </p:txBody>
      </p:sp>
      <p:sp>
        <p:nvSpPr>
          <p:cNvPr id="7" name="Google Shape;200;p8">
            <a:extLst>
              <a:ext uri="{FF2B5EF4-FFF2-40B4-BE49-F238E27FC236}">
                <a16:creationId xmlns:a16="http://schemas.microsoft.com/office/drawing/2014/main" id="{29111776-658C-FD01-C682-087907595D3B}"/>
              </a:ext>
            </a:extLst>
          </p:cNvPr>
          <p:cNvSpPr/>
          <p:nvPr/>
        </p:nvSpPr>
        <p:spPr>
          <a:xfrm>
            <a:off x="4385288" y="2211501"/>
            <a:ext cx="3435627" cy="669663"/>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300" b="0" i="0" u="none" strike="noStrike" cap="none">
                <a:solidFill>
                  <a:schemeClr val="lt1"/>
                </a:solidFill>
                <a:latin typeface="BIZ UDPGothic"/>
                <a:ea typeface="BIZ UDPGothic"/>
                <a:cs typeface="BIZ UDPGothic"/>
                <a:sym typeface="BIZ UDPGothic"/>
              </a:rPr>
              <a:t>作業属人化の脱却</a:t>
            </a:r>
            <a:endParaRPr lang="ja-JP" altLang="en-US" sz="1400" b="0" i="0" u="none" strike="noStrike" cap="none" dirty="0">
              <a:solidFill>
                <a:srgbClr val="000000"/>
              </a:solidFill>
              <a:latin typeface="Arial"/>
              <a:ea typeface="Arial"/>
              <a:cs typeface="Arial"/>
              <a:sym typeface="Arial"/>
            </a:endParaRPr>
          </a:p>
        </p:txBody>
      </p:sp>
      <p:sp>
        <p:nvSpPr>
          <p:cNvPr id="10" name="Google Shape;200;p8">
            <a:extLst>
              <a:ext uri="{FF2B5EF4-FFF2-40B4-BE49-F238E27FC236}">
                <a16:creationId xmlns:a16="http://schemas.microsoft.com/office/drawing/2014/main" id="{63C3C80E-2DDA-12BD-0AF1-963E8F7D7AD5}"/>
              </a:ext>
            </a:extLst>
          </p:cNvPr>
          <p:cNvSpPr/>
          <p:nvPr/>
        </p:nvSpPr>
        <p:spPr>
          <a:xfrm>
            <a:off x="4385288" y="4172837"/>
            <a:ext cx="3435627" cy="669663"/>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300" dirty="0">
                <a:solidFill>
                  <a:schemeClr val="lt1"/>
                </a:solidFill>
                <a:latin typeface="BIZ UDPGothic"/>
                <a:ea typeface="BIZ UDPGothic"/>
                <a:cs typeface="BIZ UDPGothic"/>
                <a:sym typeface="BIZ UDPGothic"/>
              </a:rPr>
              <a:t>誤</a:t>
            </a:r>
            <a:r>
              <a:rPr lang="ja-JP" altLang="en-US" sz="1300" b="0" i="0" u="none" strike="noStrike" cap="none" dirty="0">
                <a:solidFill>
                  <a:schemeClr val="lt1"/>
                </a:solidFill>
                <a:latin typeface="BIZ UDPGothic"/>
                <a:ea typeface="BIZ UDPGothic"/>
                <a:cs typeface="BIZ UDPGothic"/>
                <a:sym typeface="BIZ UDPGothic"/>
              </a:rPr>
              <a:t>封入・振り分け作業の手間の削減</a:t>
            </a:r>
            <a:endParaRPr lang="ja-JP" altLang="en-US" sz="1400" b="0" i="0" u="none" strike="noStrike" cap="none" dirty="0">
              <a:solidFill>
                <a:srgbClr val="000000"/>
              </a:solidFill>
              <a:latin typeface="Arial"/>
              <a:ea typeface="Arial"/>
              <a:cs typeface="Arial"/>
              <a:sym typeface="Arial"/>
            </a:endParaRPr>
          </a:p>
        </p:txBody>
      </p:sp>
      <p:sp>
        <p:nvSpPr>
          <p:cNvPr id="13" name="Google Shape;200;p8">
            <a:extLst>
              <a:ext uri="{FF2B5EF4-FFF2-40B4-BE49-F238E27FC236}">
                <a16:creationId xmlns:a16="http://schemas.microsoft.com/office/drawing/2014/main" id="{37864E20-BF4F-B317-7F7A-DA9DB89C51B5}"/>
              </a:ext>
            </a:extLst>
          </p:cNvPr>
          <p:cNvSpPr/>
          <p:nvPr/>
        </p:nvSpPr>
        <p:spPr>
          <a:xfrm>
            <a:off x="8264870" y="2205281"/>
            <a:ext cx="3435627" cy="669663"/>
          </a:xfrm>
          <a:prstGeom prst="rect">
            <a:avLst/>
          </a:prstGeom>
          <a:solidFill>
            <a:schemeClr val="dk2"/>
          </a:solidFill>
          <a:ln>
            <a:noFill/>
          </a:ln>
        </p:spPr>
        <p:txBody>
          <a:bodyPr spcFirstLastPara="1" wrap="square" lIns="90000" tIns="90000" rIns="90000" bIns="90000" anchor="ctr" anchorCtr="0">
            <a:noAutofit/>
          </a:bodyPr>
          <a:lstStyle/>
          <a:p>
            <a:pPr marL="0" marR="0" lvl="0" indent="0" algn="ctr" rtl="0">
              <a:lnSpc>
                <a:spcPct val="135000"/>
              </a:lnSpc>
              <a:spcBef>
                <a:spcPts val="0"/>
              </a:spcBef>
              <a:spcAft>
                <a:spcPts val="0"/>
              </a:spcAft>
              <a:buClr>
                <a:srgbClr val="000000"/>
              </a:buClr>
              <a:buSzPts val="1300"/>
              <a:buFont typeface="Arial"/>
              <a:buNone/>
            </a:pPr>
            <a:r>
              <a:rPr lang="ja-JP" altLang="en-US" sz="1300" dirty="0">
                <a:solidFill>
                  <a:schemeClr val="lt1"/>
                </a:solidFill>
                <a:latin typeface="BIZ UDPGothic"/>
                <a:ea typeface="BIZ UDPGothic"/>
                <a:cs typeface="BIZ UDPGothic"/>
                <a:sym typeface="BIZ UDPGothic"/>
              </a:rPr>
              <a:t>郵送費用の削減</a:t>
            </a:r>
            <a:endParaRPr lang="ja-JP" altLang="en-US" sz="1400" b="0" i="0" u="none" strike="noStrike" cap="none" dirty="0">
              <a:solidFill>
                <a:srgbClr val="000000"/>
              </a:solidFill>
              <a:latin typeface="Arial"/>
              <a:ea typeface="Arial"/>
              <a:cs typeface="Arial"/>
              <a:sym typeface="Arial"/>
            </a:endParaRPr>
          </a:p>
        </p:txBody>
      </p:sp>
      <p:sp>
        <p:nvSpPr>
          <p:cNvPr id="14" name="Google Shape;200;p8">
            <a:extLst>
              <a:ext uri="{FF2B5EF4-FFF2-40B4-BE49-F238E27FC236}">
                <a16:creationId xmlns:a16="http://schemas.microsoft.com/office/drawing/2014/main" id="{0C9373CA-688E-A1DA-9934-BCC126910EA8}"/>
              </a:ext>
            </a:extLst>
          </p:cNvPr>
          <p:cNvSpPr/>
          <p:nvPr/>
        </p:nvSpPr>
        <p:spPr>
          <a:xfrm>
            <a:off x="8264869" y="4172837"/>
            <a:ext cx="3435627" cy="669663"/>
          </a:xfrm>
          <a:prstGeom prst="rect">
            <a:avLst/>
          </a:prstGeom>
          <a:solidFill>
            <a:schemeClr val="dk2"/>
          </a:solidFill>
          <a:ln>
            <a:noFill/>
          </a:ln>
        </p:spPr>
        <p:txBody>
          <a:bodyPr spcFirstLastPara="1" wrap="square" lIns="90000" tIns="90000" rIns="90000" bIns="90000" anchor="ctr" anchorCtr="0">
            <a:noAutofit/>
          </a:bodyPr>
          <a:lstStyle/>
          <a:p>
            <a:pPr algn="ctr">
              <a:lnSpc>
                <a:spcPct val="135000"/>
              </a:lnSpc>
              <a:buClr>
                <a:srgbClr val="000000"/>
              </a:buClr>
              <a:buSzPts val="1300"/>
            </a:pPr>
            <a:r>
              <a:rPr lang="ja-JP" altLang="en-US" sz="1400" dirty="0">
                <a:solidFill>
                  <a:schemeClr val="lt1"/>
                </a:solidFill>
                <a:latin typeface="BIZ UDPGothic"/>
                <a:ea typeface="BIZ UDPGothic"/>
                <a:cs typeface="BIZ UDPGothic"/>
                <a:sym typeface="BIZ UDPGothic"/>
              </a:rPr>
              <a:t>法律</a:t>
            </a:r>
            <a:r>
              <a:rPr lang="ja-JP" altLang="en-US" sz="1400" b="0" i="0" u="none" strike="noStrike" cap="none" dirty="0">
                <a:solidFill>
                  <a:schemeClr val="lt1"/>
                </a:solidFill>
                <a:latin typeface="BIZ UDPGothic"/>
                <a:ea typeface="BIZ UDPGothic"/>
                <a:cs typeface="BIZ UDPGothic"/>
                <a:sym typeface="BIZ UDPGothic"/>
              </a:rPr>
              <a:t>要件に対応</a:t>
            </a:r>
            <a:endParaRPr lang="ja-JP" altLang="en-US" sz="16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Rakus Invoice Template">
  <a:themeElements>
    <a:clrScheme name="ユーザー定義 38">
      <a:dk1>
        <a:srgbClr val="464646"/>
      </a:dk1>
      <a:lt1>
        <a:srgbClr val="FFFFFF"/>
      </a:lt1>
      <a:dk2>
        <a:srgbClr val="267D00"/>
      </a:dk2>
      <a:lt2>
        <a:srgbClr val="E6E6E6"/>
      </a:lt2>
      <a:accent1>
        <a:srgbClr val="267D00"/>
      </a:accent1>
      <a:accent2>
        <a:srgbClr val="419600"/>
      </a:accent2>
      <a:accent3>
        <a:srgbClr val="66BD1E"/>
      </a:accent3>
      <a:accent4>
        <a:srgbClr val="86E026"/>
      </a:accent4>
      <a:accent5>
        <a:srgbClr val="B4D699"/>
      </a:accent5>
      <a:accent6>
        <a:srgbClr val="F7D65B"/>
      </a:accent6>
      <a:hlink>
        <a:srgbClr val="267D00"/>
      </a:hlink>
      <a:folHlink>
        <a:srgbClr val="267D00"/>
      </a:folHlink>
    </a:clrScheme>
    <a:fontScheme name="Rakus_2023">
      <a:majorFont>
        <a:latin typeface="BIZ UDPGothic"/>
        <a:ea typeface=""/>
        <a:cs typeface=""/>
      </a:majorFont>
      <a:minorFont>
        <a:latin typeface="BIZ UDP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90000" tIns="90000" rIns="90000" bIns="90000" rtlCol="0" anchor="ctr"/>
      <a:lstStyle>
        <a:defPPr algn="ctr">
          <a:lnSpc>
            <a:spcPct val="135000"/>
          </a:lnSpc>
          <a:defRPr sz="13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360000" indent="-360000" algn="l">
          <a:lnSpc>
            <a:spcPct val="135000"/>
          </a:lnSpc>
          <a:buFont typeface="BIZ UDPGothic" panose="020B0400000000000000" pitchFamily="34" charset="-128"/>
          <a:buChar char="—"/>
          <a:defRPr sz="1300" dirty="0" err="1" smtClean="0"/>
        </a:defPPr>
      </a:lstStyle>
    </a:txDef>
  </a:objectDefaults>
  <a:extraClrSchemeLst/>
  <a:extLst>
    <a:ext uri="{05A4C25C-085E-4340-85A3-A5531E510DB2}">
      <thm15:themeFamily xmlns:thm15="http://schemas.microsoft.com/office/thememl/2012/main" name="プレゼンテーション8" id="{7A9719F7-AEC1-9446-8383-CCEECBBF8EE1}" vid="{5985E3F0-6889-1442-A58D-73FDEDE1F7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TotalTime>
  <Words>9606</Words>
  <Application>Microsoft Office PowerPoint</Application>
  <PresentationFormat>ワイド画面</PresentationFormat>
  <Paragraphs>1238</Paragraphs>
  <Slides>87</Slides>
  <Notes>87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87</vt:i4>
      </vt:variant>
    </vt:vector>
  </HeadingPairs>
  <TitlesOfParts>
    <vt:vector size="93" baseType="lpstr">
      <vt:lpstr>游ゴシック</vt:lpstr>
      <vt:lpstr>BIZ UDPゴシック</vt:lpstr>
      <vt:lpstr>BIZ UDPゴシック</vt:lpstr>
      <vt:lpstr>Arial</vt:lpstr>
      <vt:lpstr>Calibri</vt:lpstr>
      <vt:lpstr>Rakus Invoice Template</vt:lpstr>
      <vt:lpstr>社内向けご案内資料</vt:lpstr>
      <vt:lpstr>本資料の活用方法</vt:lpstr>
      <vt:lpstr>「楽楽明細」運用までのスケジュール</vt:lpstr>
      <vt:lpstr>概略</vt:lpstr>
      <vt:lpstr>「楽楽明細」導入説明会 ●月●日 経理部</vt:lpstr>
      <vt:lpstr>目次</vt:lpstr>
      <vt:lpstr>目次</vt:lpstr>
      <vt:lpstr>「楽楽明細」とは</vt:lpstr>
      <vt:lpstr>「楽楽明細」の導入目的</vt:lpstr>
      <vt:lpstr>「楽楽明細」を運用開始するまでの流れ</vt:lpstr>
      <vt:lpstr>「楽楽明細」への切替にあたり変更になること</vt:lpstr>
      <vt:lpstr>「楽楽明細」への切替にあたり変更になること</vt:lpstr>
      <vt:lpstr>目次</vt:lpstr>
      <vt:lpstr>基本設定の流れ</vt:lpstr>
      <vt:lpstr>PowerPoint プレゼンテーション</vt:lpstr>
      <vt:lpstr>目次</vt:lpstr>
      <vt:lpstr>WEB化のご案内の流れ</vt:lpstr>
      <vt:lpstr>利用登録機能を利用する場合</vt:lpstr>
      <vt:lpstr>利用登録機能を利用しない場合</vt:lpstr>
      <vt:lpstr>PowerPoint プレゼンテーション</vt:lpstr>
      <vt:lpstr>目次</vt:lpstr>
      <vt:lpstr>帳票発行テスト</vt:lpstr>
      <vt:lpstr>目次</vt:lpstr>
      <vt:lpstr>今後のスケジュール</vt:lpstr>
      <vt:lpstr>概要</vt:lpstr>
      <vt:lpstr>目次</vt:lpstr>
      <vt:lpstr>目次</vt:lpstr>
      <vt:lpstr>利用登録機能について</vt:lpstr>
      <vt:lpstr>利用登録機能について</vt:lpstr>
      <vt:lpstr>利用登録機能について</vt:lpstr>
      <vt:lpstr>利用登録機能について</vt:lpstr>
      <vt:lpstr>利用登録機能を利用しない場合の手順（発行側）</vt:lpstr>
      <vt:lpstr>利用登録機能を利用しない場合の手順（お取引先様側）</vt:lpstr>
      <vt:lpstr>利用登録機能を利用しない場合の手順（お取引先様側）</vt:lpstr>
      <vt:lpstr>目次</vt:lpstr>
      <vt:lpstr>帳票発行テスト</vt:lpstr>
      <vt:lpstr>帳票発行テスト</vt:lpstr>
      <vt:lpstr>帳票の受取イメージ</vt:lpstr>
      <vt:lpstr>帳票の受取イメージ</vt:lpstr>
      <vt:lpstr>帳票の受取イメージ</vt:lpstr>
      <vt:lpstr>帳票の受取イメージ</vt:lpstr>
      <vt:lpstr>帳票の受取イメージ</vt:lpstr>
      <vt:lpstr>帳票の受取イメージ</vt:lpstr>
      <vt:lpstr>詳細</vt:lpstr>
      <vt:lpstr>目次</vt:lpstr>
      <vt:lpstr>目次</vt:lpstr>
      <vt:lpstr>利用登録機能について</vt:lpstr>
      <vt:lpstr>PowerPoint プレゼンテーション</vt:lpstr>
      <vt:lpstr>目次</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帳票発行テスト</vt:lpstr>
      <vt:lpstr>目次</vt:lpstr>
      <vt:lpstr>電子帳簿保存法対応について </vt:lpstr>
      <vt:lpstr>電子帳簿保存法対応について ※電子帳簿保存法オプションをご契約の場合  </vt:lpstr>
      <vt:lpstr>郵送代行サービスの締め時間について</vt:lpstr>
      <vt:lpstr>郵送予約のキャンセル方法 </vt:lpstr>
      <vt:lpstr>帳票管理画面：帳票ステータスの確認方法について</vt:lpstr>
      <vt:lpstr>帳票管理画面：帳票公開メールの送信について</vt:lpstr>
      <vt:lpstr>よくあるお問い合わせ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Rika Itou</cp:lastModifiedBy>
  <cp:revision>3</cp:revision>
  <dcterms:created xsi:type="dcterms:W3CDTF">2025-04-09T10:30:56Z</dcterms:created>
  <dcterms:modified xsi:type="dcterms:W3CDTF">2025-06-11T07:55:00Z</dcterms:modified>
</cp:coreProperties>
</file>